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p:normalViewPr>
  <p:slideViewPr>
    <p:cSldViewPr snapToGrid="0">
      <p:cViewPr varScale="1">
        <p:scale>
          <a:sx n="49" d="100"/>
          <a:sy n="49" d="100"/>
        </p:scale>
        <p:origin x="66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9212149-9FD3-46C3-B865-DB0D7B435750}" type="datetimeFigureOut">
              <a:rPr lang="es-CL" smtClean="0"/>
              <a:t>19-03-2020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C2D6EE3-2E68-4458-8E5D-9A4C2A6F3253}" type="slidenum">
              <a:rPr lang="es-CL" smtClean="0"/>
              <a:t>‹Nº›</a:t>
            </a:fld>
            <a:endParaRPr lang="es-CL"/>
          </a:p>
        </p:txBody>
      </p:sp>
    </p:spTree>
    <p:extLst>
      <p:ext uri="{BB962C8B-B14F-4D97-AF65-F5344CB8AC3E}">
        <p14:creationId xmlns:p14="http://schemas.microsoft.com/office/powerpoint/2010/main" val="137172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9212149-9FD3-46C3-B865-DB0D7B435750}" type="datetimeFigureOut">
              <a:rPr lang="es-CL" smtClean="0"/>
              <a:t>19-03-2020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C2D6EE3-2E68-4458-8E5D-9A4C2A6F3253}" type="slidenum">
              <a:rPr lang="es-CL" smtClean="0"/>
              <a:t>‹Nº›</a:t>
            </a:fld>
            <a:endParaRPr lang="es-CL"/>
          </a:p>
        </p:txBody>
      </p:sp>
    </p:spTree>
    <p:extLst>
      <p:ext uri="{BB962C8B-B14F-4D97-AF65-F5344CB8AC3E}">
        <p14:creationId xmlns:p14="http://schemas.microsoft.com/office/powerpoint/2010/main" val="1217657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9212149-9FD3-46C3-B865-DB0D7B435750}" type="datetimeFigureOut">
              <a:rPr lang="es-CL" smtClean="0"/>
              <a:t>19-03-2020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C2D6EE3-2E68-4458-8E5D-9A4C2A6F3253}" type="slidenum">
              <a:rPr lang="es-CL" smtClean="0"/>
              <a:t>‹Nº›</a:t>
            </a:fld>
            <a:endParaRPr lang="es-C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17830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9212149-9FD3-46C3-B865-DB0D7B435750}" type="datetimeFigureOut">
              <a:rPr lang="es-CL" smtClean="0"/>
              <a:t>19-03-2020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C2D6EE3-2E68-4458-8E5D-9A4C2A6F3253}" type="slidenum">
              <a:rPr lang="es-CL" smtClean="0"/>
              <a:t>‹Nº›</a:t>
            </a:fld>
            <a:endParaRPr lang="es-CL"/>
          </a:p>
        </p:txBody>
      </p:sp>
    </p:spTree>
    <p:extLst>
      <p:ext uri="{BB962C8B-B14F-4D97-AF65-F5344CB8AC3E}">
        <p14:creationId xmlns:p14="http://schemas.microsoft.com/office/powerpoint/2010/main" val="1865173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9212149-9FD3-46C3-B865-DB0D7B435750}" type="datetimeFigureOut">
              <a:rPr lang="es-CL" smtClean="0"/>
              <a:t>19-03-2020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C2D6EE3-2E68-4458-8E5D-9A4C2A6F3253}" type="slidenum">
              <a:rPr lang="es-CL" smtClean="0"/>
              <a:t>‹Nº›</a:t>
            </a:fld>
            <a:endParaRPr lang="es-C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8824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9212149-9FD3-46C3-B865-DB0D7B435750}" type="datetimeFigureOut">
              <a:rPr lang="es-CL" smtClean="0"/>
              <a:t>19-03-2020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C2D6EE3-2E68-4458-8E5D-9A4C2A6F3253}" type="slidenum">
              <a:rPr lang="es-CL" smtClean="0"/>
              <a:t>‹Nº›</a:t>
            </a:fld>
            <a:endParaRPr lang="es-CL"/>
          </a:p>
        </p:txBody>
      </p:sp>
    </p:spTree>
    <p:extLst>
      <p:ext uri="{BB962C8B-B14F-4D97-AF65-F5344CB8AC3E}">
        <p14:creationId xmlns:p14="http://schemas.microsoft.com/office/powerpoint/2010/main" val="3322988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212149-9FD3-46C3-B865-DB0D7B435750}" type="datetimeFigureOut">
              <a:rPr lang="es-CL" smtClean="0"/>
              <a:t>19-03-2020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C2D6EE3-2E68-4458-8E5D-9A4C2A6F3253}" type="slidenum">
              <a:rPr lang="es-CL" smtClean="0"/>
              <a:t>‹Nº›</a:t>
            </a:fld>
            <a:endParaRPr lang="es-CL"/>
          </a:p>
        </p:txBody>
      </p:sp>
    </p:spTree>
    <p:extLst>
      <p:ext uri="{BB962C8B-B14F-4D97-AF65-F5344CB8AC3E}">
        <p14:creationId xmlns:p14="http://schemas.microsoft.com/office/powerpoint/2010/main" val="1198844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212149-9FD3-46C3-B865-DB0D7B435750}" type="datetimeFigureOut">
              <a:rPr lang="es-CL" smtClean="0"/>
              <a:t>19-03-2020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C2D6EE3-2E68-4458-8E5D-9A4C2A6F3253}" type="slidenum">
              <a:rPr lang="es-CL" smtClean="0"/>
              <a:t>‹Nº›</a:t>
            </a:fld>
            <a:endParaRPr lang="es-CL"/>
          </a:p>
        </p:txBody>
      </p:sp>
    </p:spTree>
    <p:extLst>
      <p:ext uri="{BB962C8B-B14F-4D97-AF65-F5344CB8AC3E}">
        <p14:creationId xmlns:p14="http://schemas.microsoft.com/office/powerpoint/2010/main" val="70824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9212149-9FD3-46C3-B865-DB0D7B435750}" type="datetimeFigureOut">
              <a:rPr lang="es-CL" smtClean="0"/>
              <a:t>19-03-2020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C2D6EE3-2E68-4458-8E5D-9A4C2A6F3253}" type="slidenum">
              <a:rPr lang="es-CL" smtClean="0"/>
              <a:t>‹Nº›</a:t>
            </a:fld>
            <a:endParaRPr lang="es-CL"/>
          </a:p>
        </p:txBody>
      </p:sp>
    </p:spTree>
    <p:extLst>
      <p:ext uri="{BB962C8B-B14F-4D97-AF65-F5344CB8AC3E}">
        <p14:creationId xmlns:p14="http://schemas.microsoft.com/office/powerpoint/2010/main" val="2551963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9212149-9FD3-46C3-B865-DB0D7B435750}" type="datetimeFigureOut">
              <a:rPr lang="es-CL" smtClean="0"/>
              <a:t>19-03-2020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C2D6EE3-2E68-4458-8E5D-9A4C2A6F3253}" type="slidenum">
              <a:rPr lang="es-CL" smtClean="0"/>
              <a:t>‹Nº›</a:t>
            </a:fld>
            <a:endParaRPr lang="es-CL"/>
          </a:p>
        </p:txBody>
      </p:sp>
    </p:spTree>
    <p:extLst>
      <p:ext uri="{BB962C8B-B14F-4D97-AF65-F5344CB8AC3E}">
        <p14:creationId xmlns:p14="http://schemas.microsoft.com/office/powerpoint/2010/main" val="3985288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9212149-9FD3-46C3-B865-DB0D7B435750}" type="datetimeFigureOut">
              <a:rPr lang="es-CL" smtClean="0"/>
              <a:t>19-03-2020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C2D6EE3-2E68-4458-8E5D-9A4C2A6F3253}" type="slidenum">
              <a:rPr lang="es-CL" smtClean="0"/>
              <a:t>‹Nº›</a:t>
            </a:fld>
            <a:endParaRPr lang="es-CL"/>
          </a:p>
        </p:txBody>
      </p:sp>
    </p:spTree>
    <p:extLst>
      <p:ext uri="{BB962C8B-B14F-4D97-AF65-F5344CB8AC3E}">
        <p14:creationId xmlns:p14="http://schemas.microsoft.com/office/powerpoint/2010/main" val="394407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9212149-9FD3-46C3-B865-DB0D7B435750}" type="datetimeFigureOut">
              <a:rPr lang="es-CL" smtClean="0"/>
              <a:t>19-03-2020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1C2D6EE3-2E68-4458-8E5D-9A4C2A6F3253}" type="slidenum">
              <a:rPr lang="es-CL" smtClean="0"/>
              <a:t>‹Nº›</a:t>
            </a:fld>
            <a:endParaRPr lang="es-CL"/>
          </a:p>
        </p:txBody>
      </p:sp>
    </p:spTree>
    <p:extLst>
      <p:ext uri="{BB962C8B-B14F-4D97-AF65-F5344CB8AC3E}">
        <p14:creationId xmlns:p14="http://schemas.microsoft.com/office/powerpoint/2010/main" val="285590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9212149-9FD3-46C3-B865-DB0D7B435750}" type="datetimeFigureOut">
              <a:rPr lang="es-CL" smtClean="0"/>
              <a:t>19-03-2020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1C2D6EE3-2E68-4458-8E5D-9A4C2A6F3253}" type="slidenum">
              <a:rPr lang="es-CL" smtClean="0"/>
              <a:t>‹Nº›</a:t>
            </a:fld>
            <a:endParaRPr lang="es-CL"/>
          </a:p>
        </p:txBody>
      </p:sp>
    </p:spTree>
    <p:extLst>
      <p:ext uri="{BB962C8B-B14F-4D97-AF65-F5344CB8AC3E}">
        <p14:creationId xmlns:p14="http://schemas.microsoft.com/office/powerpoint/2010/main" val="22536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12149-9FD3-46C3-B865-DB0D7B435750}" type="datetimeFigureOut">
              <a:rPr lang="es-CL" smtClean="0"/>
              <a:t>19-03-2020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1C2D6EE3-2E68-4458-8E5D-9A4C2A6F3253}" type="slidenum">
              <a:rPr lang="es-CL" smtClean="0"/>
              <a:t>‹Nº›</a:t>
            </a:fld>
            <a:endParaRPr lang="es-CL"/>
          </a:p>
        </p:txBody>
      </p:sp>
    </p:spTree>
    <p:extLst>
      <p:ext uri="{BB962C8B-B14F-4D97-AF65-F5344CB8AC3E}">
        <p14:creationId xmlns:p14="http://schemas.microsoft.com/office/powerpoint/2010/main" val="936380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9212149-9FD3-46C3-B865-DB0D7B435750}" type="datetimeFigureOut">
              <a:rPr lang="es-CL" smtClean="0"/>
              <a:t>19-03-2020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C2D6EE3-2E68-4458-8E5D-9A4C2A6F3253}" type="slidenum">
              <a:rPr lang="es-CL" smtClean="0"/>
              <a:t>‹Nº›</a:t>
            </a:fld>
            <a:endParaRPr lang="es-CL"/>
          </a:p>
        </p:txBody>
      </p:sp>
    </p:spTree>
    <p:extLst>
      <p:ext uri="{BB962C8B-B14F-4D97-AF65-F5344CB8AC3E}">
        <p14:creationId xmlns:p14="http://schemas.microsoft.com/office/powerpoint/2010/main" val="2530207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9212149-9FD3-46C3-B865-DB0D7B435750}" type="datetimeFigureOut">
              <a:rPr lang="es-CL" smtClean="0"/>
              <a:t>19-03-2020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C2D6EE3-2E68-4458-8E5D-9A4C2A6F3253}" type="slidenum">
              <a:rPr lang="es-CL" smtClean="0"/>
              <a:t>‹Nº›</a:t>
            </a:fld>
            <a:endParaRPr lang="es-CL"/>
          </a:p>
        </p:txBody>
      </p:sp>
    </p:spTree>
    <p:extLst>
      <p:ext uri="{BB962C8B-B14F-4D97-AF65-F5344CB8AC3E}">
        <p14:creationId xmlns:p14="http://schemas.microsoft.com/office/powerpoint/2010/main" val="208690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212149-9FD3-46C3-B865-DB0D7B435750}" type="datetimeFigureOut">
              <a:rPr lang="es-CL" smtClean="0"/>
              <a:t>19-03-2020</a:t>
            </a:fld>
            <a:endParaRPr lang="es-C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C2D6EE3-2E68-4458-8E5D-9A4C2A6F3253}" type="slidenum">
              <a:rPr lang="es-CL" smtClean="0"/>
              <a:t>‹Nº›</a:t>
            </a:fld>
            <a:endParaRPr lang="es-CL"/>
          </a:p>
        </p:txBody>
      </p:sp>
    </p:spTree>
    <p:extLst>
      <p:ext uri="{BB962C8B-B14F-4D97-AF65-F5344CB8AC3E}">
        <p14:creationId xmlns:p14="http://schemas.microsoft.com/office/powerpoint/2010/main" val="1099170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file:///\\upload.wikimedia.org\wikipedia\commons\3\38\Juan_Francisco_Gonz&#225;lez_-_Panoramas_de_Santiago.jpg" TargetMode="External"/><Relationship Id="rId2" Type="http://schemas.openxmlformats.org/officeDocument/2006/relationships/hyperlink" Target="http://www.memoriachilena.cl/" TargetMode="Externa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hyperlink" Target="//upload.wikimedia.org/wikipedia/commons/8/88/Desde_Cerro_Santa_Luc%C3%ADa_1.JPG" TargetMode="Externa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upload.wikimedia.org/wikipedia/commons/9/91/Cactus_entre_%C3%A1rboles_verdes_-_Guadalupe_Cervilla.jpg" TargetMode="External"/><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image" Target="../media/image7.jpeg"/><Relationship Id="rId2" Type="http://schemas.openxmlformats.org/officeDocument/2006/relationships/hyperlink" Target="//upload.wikimedia.org/wikipedia/commons/6/64/Pre-Cordillera_de_los_Andes,_Santiago,_Chile.JPG" TargetMode="External"/><Relationship Id="rId1" Type="http://schemas.openxmlformats.org/officeDocument/2006/relationships/slideLayout" Target="../slideLayouts/slideLayout2.xml"/><Relationship Id="rId6" Type="http://schemas.openxmlformats.org/officeDocument/2006/relationships/hyperlink" Target="//upload.wikimedia.org/wikipedia/commons/c/c7/Ganado_vacuno_en_25.jpg" TargetMode="External"/><Relationship Id="rId11" Type="http://schemas.openxmlformats.org/officeDocument/2006/relationships/image" Target="../media/image6.jpeg"/><Relationship Id="rId5" Type="http://schemas.openxmlformats.org/officeDocument/2006/relationships/image" Target="../media/image3.jpeg"/><Relationship Id="rId10" Type="http://schemas.openxmlformats.org/officeDocument/2006/relationships/hyperlink" Target="//upload.wikimedia.org/wikipedia/commons/6/65/Casa_con_%C3%A1rboles_San_Pedro_alcantara.jpg" TargetMode="External"/><Relationship Id="rId4" Type="http://schemas.openxmlformats.org/officeDocument/2006/relationships/hyperlink" Target="//upload.wikimedia.org/wikipedia/commons/3/3e/Campos_de_Lago_Ranco,_Chile..jpg" TargetMode="Externa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file:///\\upload.wikimedia.org\wikipedia\commons\c\c5\Alameda_por_Alberto_Orrego_luco.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DD7DE15-B7B6-4EC3-9CD2-852319A37AAB}"/>
              </a:ext>
            </a:extLst>
          </p:cNvPr>
          <p:cNvSpPr>
            <a:spLocks noGrp="1"/>
          </p:cNvSpPr>
          <p:nvPr>
            <p:ph type="ctrTitle"/>
          </p:nvPr>
        </p:nvSpPr>
        <p:spPr>
          <a:xfrm>
            <a:off x="4419136" y="1020871"/>
            <a:ext cx="6960759" cy="2849671"/>
          </a:xfrm>
        </p:spPr>
        <p:txBody>
          <a:bodyPr>
            <a:normAutofit/>
          </a:bodyPr>
          <a:lstStyle/>
          <a:p>
            <a:pPr algn="l"/>
            <a:r>
              <a:rPr lang="es-CL" sz="6000">
                <a:solidFill>
                  <a:srgbClr val="FFFFFF"/>
                </a:solidFill>
              </a:rPr>
              <a:t>Introducción a Unidad 1 </a:t>
            </a:r>
            <a:br>
              <a:rPr lang="es-CL" sz="6000">
                <a:solidFill>
                  <a:srgbClr val="FFFFFF"/>
                </a:solidFill>
              </a:rPr>
            </a:br>
            <a:r>
              <a:rPr lang="es-CL" sz="6000">
                <a:solidFill>
                  <a:srgbClr val="FFFFFF"/>
                </a:solidFill>
              </a:rPr>
              <a:t>Artes Visuales 8vo </a:t>
            </a:r>
          </a:p>
        </p:txBody>
      </p:sp>
      <p:sp>
        <p:nvSpPr>
          <p:cNvPr id="3" name="Subtítulo 2">
            <a:extLst>
              <a:ext uri="{FF2B5EF4-FFF2-40B4-BE49-F238E27FC236}">
                <a16:creationId xmlns:a16="http://schemas.microsoft.com/office/drawing/2014/main" id="{4326553A-E942-4AF9-A0C6-1D844055BA5A}"/>
              </a:ext>
            </a:extLst>
          </p:cNvPr>
          <p:cNvSpPr>
            <a:spLocks noGrp="1"/>
          </p:cNvSpPr>
          <p:nvPr>
            <p:ph type="subTitle" idx="1"/>
          </p:nvPr>
        </p:nvSpPr>
        <p:spPr>
          <a:xfrm>
            <a:off x="4548104" y="3962088"/>
            <a:ext cx="6112077" cy="1186108"/>
          </a:xfrm>
        </p:spPr>
        <p:txBody>
          <a:bodyPr>
            <a:normAutofit/>
          </a:bodyPr>
          <a:lstStyle/>
          <a:p>
            <a:pPr algn="l"/>
            <a:r>
              <a:rPr lang="es-CL" sz="2400" dirty="0">
                <a:solidFill>
                  <a:srgbClr val="FFFFFF">
                    <a:alpha val="70000"/>
                  </a:srgbClr>
                </a:solidFill>
              </a:rPr>
              <a:t>Observa este </a:t>
            </a:r>
            <a:r>
              <a:rPr lang="es-CL" sz="2400" dirty="0" err="1">
                <a:solidFill>
                  <a:srgbClr val="FFFFFF">
                    <a:alpha val="70000"/>
                  </a:srgbClr>
                </a:solidFill>
              </a:rPr>
              <a:t>ppt</a:t>
            </a:r>
            <a:r>
              <a:rPr lang="es-CL" sz="2400" dirty="0">
                <a:solidFill>
                  <a:srgbClr val="FFFFFF">
                    <a:alpha val="70000"/>
                  </a:srgbClr>
                </a:solidFill>
              </a:rPr>
              <a:t> con tu croquera al lado para que realices unas mini actividades.</a:t>
            </a:r>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430815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B178C98-F7A1-48CD-AD79-0DAFB340CD24}"/>
              </a:ext>
            </a:extLst>
          </p:cNvPr>
          <p:cNvSpPr>
            <a:spLocks noGrp="1"/>
          </p:cNvSpPr>
          <p:nvPr>
            <p:ph type="title"/>
          </p:nvPr>
        </p:nvSpPr>
        <p:spPr>
          <a:xfrm>
            <a:off x="1286933" y="609600"/>
            <a:ext cx="10197494" cy="1099457"/>
          </a:xfrm>
        </p:spPr>
        <p:txBody>
          <a:bodyPr>
            <a:normAutofit/>
          </a:bodyPr>
          <a:lstStyle/>
          <a:p>
            <a:pPr>
              <a:lnSpc>
                <a:spcPct val="90000"/>
              </a:lnSpc>
            </a:pPr>
            <a:r>
              <a:rPr lang="es-CL" sz="2800" dirty="0"/>
              <a:t>Acá una pintura de una laguna del Parque Cousiño, en Santiago, ya no existe la laguna….</a:t>
            </a:r>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nvGrpSpPr>
          <p:cNvPr id="4" name="1 Grupo">
            <a:extLst>
              <a:ext uri="{FF2B5EF4-FFF2-40B4-BE49-F238E27FC236}">
                <a16:creationId xmlns:a16="http://schemas.microsoft.com/office/drawing/2014/main" id="{C893FE01-C99F-4816-9D98-465A3B145188}"/>
              </a:ext>
            </a:extLst>
          </p:cNvPr>
          <p:cNvGrpSpPr>
            <a:grpSpLocks/>
          </p:cNvGrpSpPr>
          <p:nvPr/>
        </p:nvGrpSpPr>
        <p:grpSpPr bwMode="auto">
          <a:xfrm>
            <a:off x="3248890" y="1948543"/>
            <a:ext cx="5694219" cy="4093483"/>
            <a:chOff x="107504" y="144016"/>
            <a:chExt cx="9074596" cy="6654790"/>
          </a:xfrm>
        </p:grpSpPr>
        <p:pic>
          <p:nvPicPr>
            <p:cNvPr id="5" name="Picture 2" descr="http://upload.wikimedia.org/wikipedia/commons/1/10/Laguna_del_parque_Cousi%C3%B1o.jpg">
              <a:extLst>
                <a:ext uri="{FF2B5EF4-FFF2-40B4-BE49-F238E27FC236}">
                  <a16:creationId xmlns:a16="http://schemas.microsoft.com/office/drawing/2014/main" id="{39C15A7F-A09B-43F5-A51B-6B7EA3D28D6B}"/>
                </a:ext>
              </a:extLst>
            </p:cNvPr>
            <p:cNvPicPr>
              <a:picLocks noChangeAspect="1"/>
            </p:cNvPicPr>
            <p:nvPr/>
          </p:nvPicPr>
          <p:blipFill>
            <a:blip r:embed="rId2"/>
            <a:srcRect/>
            <a:stretch>
              <a:fillRect/>
            </a:stretch>
          </p:blipFill>
          <p:spPr bwMode="auto">
            <a:xfrm>
              <a:off x="107504" y="144016"/>
              <a:ext cx="8952353" cy="49148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CuadroTexto">
              <a:extLst>
                <a:ext uri="{FF2B5EF4-FFF2-40B4-BE49-F238E27FC236}">
                  <a16:creationId xmlns:a16="http://schemas.microsoft.com/office/drawing/2014/main" id="{A458F381-7E74-4128-AD07-A0CCF1312A61}"/>
                </a:ext>
              </a:extLst>
            </p:cNvPr>
            <p:cNvSpPr txBox="1">
              <a:spLocks noChangeArrowheads="1"/>
            </p:cNvSpPr>
            <p:nvPr/>
          </p:nvSpPr>
          <p:spPr bwMode="auto">
            <a:xfrm>
              <a:off x="4716244" y="5211308"/>
              <a:ext cx="4281697" cy="338137"/>
            </a:xfrm>
            <a:prstGeom prst="rect">
              <a:avLst/>
            </a:prstGeom>
            <a:noFill/>
            <a:ln>
              <a:noFill/>
            </a:ln>
            <a:effectLst/>
          </p:spPr>
          <p:txBody>
            <a:bodyPr wrap="none" anchorCtr="1">
              <a:normAutofit/>
            </a:bodyPr>
            <a:lstStyle>
              <a:lvl1pPr>
                <a:defRPr sz="3200">
                  <a:solidFill>
                    <a:srgbClr val="000000"/>
                  </a:solidFill>
                  <a:latin typeface="Calibri" pitchFamily="34" charset="0"/>
                </a:defRPr>
              </a:lvl1pPr>
              <a:lvl2pPr>
                <a:defRPr sz="2800">
                  <a:solidFill>
                    <a:srgbClr val="000000"/>
                  </a:solidFill>
                  <a:latin typeface="Calibri" pitchFamily="34" charset="0"/>
                </a:defRPr>
              </a:lvl2pPr>
              <a:lvl3pPr>
                <a:defRPr sz="2400">
                  <a:solidFill>
                    <a:srgbClr val="000000"/>
                  </a:solidFill>
                  <a:latin typeface="Calibri" pitchFamily="34" charset="0"/>
                </a:defRPr>
              </a:lvl3pPr>
              <a:lvl4pPr>
                <a:defRPr sz="2000">
                  <a:solidFill>
                    <a:srgbClr val="000000"/>
                  </a:solidFill>
                  <a:latin typeface="Calibri" pitchFamily="34" charset="0"/>
                </a:defRPr>
              </a:lvl4pPr>
              <a:lvl5pPr>
                <a:defRPr sz="2000">
                  <a:solidFill>
                    <a:srgbClr val="000000"/>
                  </a:solidFill>
                  <a:latin typeface="Calibri" pitchFamily="34" charset="0"/>
                </a:defRPr>
              </a:lvl5pPr>
              <a:lvl6pPr hangingPunct="0">
                <a:defRPr sz="2000">
                  <a:solidFill>
                    <a:srgbClr val="000000"/>
                  </a:solidFill>
                  <a:latin typeface="Calibri" pitchFamily="34" charset="0"/>
                </a:defRPr>
              </a:lvl6pPr>
              <a:lvl7pPr hangingPunct="0">
                <a:defRPr sz="2000">
                  <a:solidFill>
                    <a:srgbClr val="000000"/>
                  </a:solidFill>
                  <a:latin typeface="Calibri" pitchFamily="34" charset="0"/>
                </a:defRPr>
              </a:lvl7pPr>
              <a:lvl8pPr hangingPunct="0">
                <a:defRPr sz="2000">
                  <a:solidFill>
                    <a:srgbClr val="000000"/>
                  </a:solidFill>
                  <a:latin typeface="Calibri" pitchFamily="34" charset="0"/>
                </a:defRPr>
              </a:lvl8pPr>
              <a:lvl9pPr hangingPunct="0">
                <a:defRPr sz="2000">
                  <a:solidFill>
                    <a:srgbClr val="000000"/>
                  </a:solidFill>
                  <a:latin typeface="Calibri" pitchFamily="34" charset="0"/>
                </a:defRPr>
              </a:lvl9pPr>
            </a:lstStyle>
            <a:p>
              <a:pPr algn="ctr">
                <a:lnSpc>
                  <a:spcPct val="90000"/>
                </a:lnSpc>
                <a:spcAft>
                  <a:spcPts val="600"/>
                </a:spcAft>
                <a:defRPr/>
              </a:pPr>
              <a:r>
                <a:rPr lang="es-ES" altLang="es-ES" sz="500" i="1">
                  <a:solidFill>
                    <a:schemeClr val="tx1">
                      <a:lumMod val="65000"/>
                      <a:lumOff val="35000"/>
                    </a:schemeClr>
                  </a:solidFill>
                  <a:cs typeface="Arial" charset="0"/>
                </a:rPr>
                <a:t>Laguna del parque Cousiño </a:t>
              </a:r>
              <a:r>
                <a:rPr lang="es-ES" altLang="es-ES" sz="500">
                  <a:solidFill>
                    <a:schemeClr val="tx1">
                      <a:lumMod val="65000"/>
                      <a:lumOff val="35000"/>
                    </a:schemeClr>
                  </a:solidFill>
                  <a:cs typeface="Arial" charset="0"/>
                </a:rPr>
                <a:t>- Alberto Orrego Luco</a:t>
              </a:r>
            </a:p>
          </p:txBody>
        </p:sp>
        <p:sp>
          <p:nvSpPr>
            <p:cNvPr id="7" name="3 CuadroTexto">
              <a:extLst>
                <a:ext uri="{FF2B5EF4-FFF2-40B4-BE49-F238E27FC236}">
                  <a16:creationId xmlns:a16="http://schemas.microsoft.com/office/drawing/2014/main" id="{362F8AF3-1520-46C8-A967-38B2C53D4AF5}"/>
                </a:ext>
              </a:extLst>
            </p:cNvPr>
            <p:cNvSpPr txBox="1">
              <a:spLocks noChangeArrowheads="1"/>
            </p:cNvSpPr>
            <p:nvPr/>
          </p:nvSpPr>
          <p:spPr bwMode="auto">
            <a:xfrm>
              <a:off x="8100960" y="6582906"/>
              <a:ext cx="108114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sz="3200">
                  <a:solidFill>
                    <a:srgbClr val="000000"/>
                  </a:solidFill>
                  <a:latin typeface="Calibri" pitchFamily="34" charset="0"/>
                </a:defRPr>
              </a:lvl1pPr>
              <a:lvl2pPr>
                <a:defRPr sz="2800">
                  <a:solidFill>
                    <a:srgbClr val="000000"/>
                  </a:solidFill>
                  <a:latin typeface="Calibri" pitchFamily="34" charset="0"/>
                </a:defRPr>
              </a:lvl2pPr>
              <a:lvl3pPr>
                <a:defRPr sz="2400">
                  <a:solidFill>
                    <a:srgbClr val="000000"/>
                  </a:solidFill>
                  <a:latin typeface="Calibri" pitchFamily="34" charset="0"/>
                </a:defRPr>
              </a:lvl3pPr>
              <a:lvl4pPr>
                <a:defRPr sz="2000">
                  <a:solidFill>
                    <a:srgbClr val="000000"/>
                  </a:solidFill>
                  <a:latin typeface="Calibri" pitchFamily="34" charset="0"/>
                </a:defRPr>
              </a:lvl4pPr>
              <a:lvl5pPr>
                <a:defRPr sz="2000">
                  <a:solidFill>
                    <a:srgbClr val="000000"/>
                  </a:solidFill>
                  <a:latin typeface="Calibri" pitchFamily="34" charset="0"/>
                </a:defRPr>
              </a:lvl5pPr>
              <a:lvl6pPr hangingPunct="0">
                <a:defRPr sz="2000">
                  <a:solidFill>
                    <a:srgbClr val="000000"/>
                  </a:solidFill>
                  <a:latin typeface="Calibri" pitchFamily="34" charset="0"/>
                </a:defRPr>
              </a:lvl6pPr>
              <a:lvl7pPr hangingPunct="0">
                <a:defRPr sz="2000">
                  <a:solidFill>
                    <a:srgbClr val="000000"/>
                  </a:solidFill>
                  <a:latin typeface="Calibri" pitchFamily="34" charset="0"/>
                </a:defRPr>
              </a:lvl7pPr>
              <a:lvl8pPr hangingPunct="0">
                <a:defRPr sz="2000">
                  <a:solidFill>
                    <a:srgbClr val="000000"/>
                  </a:solidFill>
                  <a:latin typeface="Calibri" pitchFamily="34" charset="0"/>
                </a:defRPr>
              </a:lvl8pPr>
              <a:lvl9pPr hangingPunct="0">
                <a:defRPr sz="2000">
                  <a:solidFill>
                    <a:srgbClr val="000000"/>
                  </a:solidFill>
                  <a:latin typeface="Calibri" pitchFamily="34" charset="0"/>
                </a:defRPr>
              </a:lvl9pPr>
            </a:lstStyle>
            <a:p>
              <a:pPr algn="r">
                <a:lnSpc>
                  <a:spcPct val="90000"/>
                </a:lnSpc>
                <a:spcAft>
                  <a:spcPts val="600"/>
                </a:spcAft>
                <a:defRPr/>
              </a:pPr>
              <a:r>
                <a:rPr lang="es-ES" altLang="es-ES" sz="300" err="1">
                  <a:solidFill>
                    <a:schemeClr val="bg1">
                      <a:lumMod val="50000"/>
                    </a:schemeClr>
                  </a:solidFill>
                  <a:cs typeface="Arial" charset="0"/>
                </a:rPr>
                <a:t>Wikimedia</a:t>
              </a:r>
              <a:r>
                <a:rPr lang="es-ES" altLang="es-ES" sz="300">
                  <a:solidFill>
                    <a:schemeClr val="bg1">
                      <a:lumMod val="50000"/>
                    </a:schemeClr>
                  </a:solidFill>
                  <a:cs typeface="Arial" charset="0"/>
                </a:rPr>
                <a:t> </a:t>
              </a:r>
              <a:r>
                <a:rPr lang="es-ES" altLang="es-ES" sz="300" err="1">
                  <a:solidFill>
                    <a:schemeClr val="bg1">
                      <a:lumMod val="50000"/>
                    </a:schemeClr>
                  </a:solidFill>
                  <a:cs typeface="Arial" charset="0"/>
                </a:rPr>
                <a:t>Commons</a:t>
              </a:r>
              <a:r>
                <a:rPr lang="es-ES" altLang="es-ES" sz="300">
                  <a:solidFill>
                    <a:schemeClr val="bg1">
                      <a:lumMod val="50000"/>
                    </a:schemeClr>
                  </a:solidFill>
                  <a:cs typeface="Arial" charset="0"/>
                </a:rPr>
                <a:t> </a:t>
              </a:r>
            </a:p>
          </p:txBody>
        </p:sp>
      </p:grpSp>
    </p:spTree>
    <p:extLst>
      <p:ext uri="{BB962C8B-B14F-4D97-AF65-F5344CB8AC3E}">
        <p14:creationId xmlns:p14="http://schemas.microsoft.com/office/powerpoint/2010/main" val="2492477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B27C0C6-548F-45A3-AD39-DD92ADE08A81}"/>
              </a:ext>
            </a:extLst>
          </p:cNvPr>
          <p:cNvSpPr>
            <a:spLocks noGrp="1"/>
          </p:cNvSpPr>
          <p:nvPr>
            <p:ph type="title"/>
          </p:nvPr>
        </p:nvSpPr>
        <p:spPr/>
        <p:txBody>
          <a:bodyPr/>
          <a:lstStyle/>
          <a:p>
            <a:r>
              <a:rPr lang="es-CL" dirty="0"/>
              <a:t>¿Qué reflexión nos merece la pintura de Laguna del Parque Cousiño?</a:t>
            </a:r>
          </a:p>
        </p:txBody>
      </p:sp>
      <p:sp>
        <p:nvSpPr>
          <p:cNvPr id="5" name="Marcador de contenido 4">
            <a:extLst>
              <a:ext uri="{FF2B5EF4-FFF2-40B4-BE49-F238E27FC236}">
                <a16:creationId xmlns:a16="http://schemas.microsoft.com/office/drawing/2014/main" id="{8B12309B-256C-4092-8507-D5536A004BE6}"/>
              </a:ext>
            </a:extLst>
          </p:cNvPr>
          <p:cNvSpPr>
            <a:spLocks noGrp="1"/>
          </p:cNvSpPr>
          <p:nvPr>
            <p:ph sz="half" idx="1"/>
          </p:nvPr>
        </p:nvSpPr>
        <p:spPr/>
        <p:txBody>
          <a:bodyPr/>
          <a:lstStyle/>
          <a:p>
            <a:r>
              <a:rPr lang="es-CL" dirty="0"/>
              <a:t>Actividad: pregunta a algún adulto mayor si conocieron o supieron de alguien que iba a esa laguna a pasear.</a:t>
            </a:r>
          </a:p>
          <a:p>
            <a:r>
              <a:rPr lang="es-CL" dirty="0"/>
              <a:t>Escribe las respuestas en tu croquera</a:t>
            </a:r>
          </a:p>
        </p:txBody>
      </p:sp>
      <p:sp>
        <p:nvSpPr>
          <p:cNvPr id="6" name="Marcador de contenido 5">
            <a:extLst>
              <a:ext uri="{FF2B5EF4-FFF2-40B4-BE49-F238E27FC236}">
                <a16:creationId xmlns:a16="http://schemas.microsoft.com/office/drawing/2014/main" id="{C5519832-7ED3-4E58-A2A1-DA10F69E1C79}"/>
              </a:ext>
            </a:extLst>
          </p:cNvPr>
          <p:cNvSpPr>
            <a:spLocks noGrp="1"/>
          </p:cNvSpPr>
          <p:nvPr>
            <p:ph sz="half" idx="2"/>
          </p:nvPr>
        </p:nvSpPr>
        <p:spPr/>
        <p:txBody>
          <a:bodyPr/>
          <a:lstStyle/>
          <a:p>
            <a:r>
              <a:rPr lang="es-CL" dirty="0"/>
              <a:t>Actividad: ¿Qué problemas ambientales podemos mencionar en la desaparición de esa laguna en el Parque Cousiño?</a:t>
            </a:r>
          </a:p>
          <a:p>
            <a:r>
              <a:rPr lang="es-CL" dirty="0"/>
              <a:t>Escribe tus respuestas en tu croquera.</a:t>
            </a:r>
          </a:p>
        </p:txBody>
      </p:sp>
    </p:spTree>
    <p:extLst>
      <p:ext uri="{BB962C8B-B14F-4D97-AF65-F5344CB8AC3E}">
        <p14:creationId xmlns:p14="http://schemas.microsoft.com/office/powerpoint/2010/main" val="3206053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B2BC8577-84B7-4A0D-A016-E2B79D17B353}"/>
              </a:ext>
            </a:extLst>
          </p:cNvPr>
          <p:cNvSpPr>
            <a:spLocks noGrp="1"/>
          </p:cNvSpPr>
          <p:nvPr>
            <p:ph sz="half" idx="2"/>
          </p:nvPr>
        </p:nvSpPr>
        <p:spPr>
          <a:xfrm>
            <a:off x="5089970" y="1420239"/>
            <a:ext cx="4184034" cy="4621124"/>
          </a:xfrm>
        </p:spPr>
        <p:txBody>
          <a:bodyPr>
            <a:normAutofit lnSpcReduction="10000"/>
          </a:bodyPr>
          <a:lstStyle/>
          <a:p>
            <a:r>
              <a:rPr lang="es-CL" dirty="0"/>
              <a:t>Esta pintura de Juan Francisco González (1853-1933) llamada “Panorama de Santiago” y la fotografía, nos muestra un antes y un después de nuestra ciudad Santiago. Es interesante como ha cambiado.</a:t>
            </a:r>
          </a:p>
          <a:p>
            <a:r>
              <a:rPr lang="es-CL" dirty="0"/>
              <a:t>Actividad: Realiza en tu croquera, buscando información por internet un paisaje de Santiago en un “antes y un después”, idealmente de un lugar cercano donde vivas, para que aproveches de conocer como era tu barrio!</a:t>
            </a:r>
          </a:p>
          <a:p>
            <a:r>
              <a:rPr lang="es-CL" dirty="0"/>
              <a:t>Sitio recomendado: </a:t>
            </a:r>
            <a:r>
              <a:rPr lang="es-CL" dirty="0">
                <a:hlinkClick r:id="rId2"/>
              </a:rPr>
              <a:t>www.memoriachilena.cl</a:t>
            </a:r>
            <a:r>
              <a:rPr lang="es-CL" dirty="0"/>
              <a:t> </a:t>
            </a:r>
          </a:p>
        </p:txBody>
      </p:sp>
      <p:grpSp>
        <p:nvGrpSpPr>
          <p:cNvPr id="8" name="1 Grupo">
            <a:extLst>
              <a:ext uri="{FF2B5EF4-FFF2-40B4-BE49-F238E27FC236}">
                <a16:creationId xmlns:a16="http://schemas.microsoft.com/office/drawing/2014/main" id="{E6DB5EF8-91B3-4348-BD79-36792953BE5B}"/>
              </a:ext>
            </a:extLst>
          </p:cNvPr>
          <p:cNvGrpSpPr>
            <a:grpSpLocks/>
          </p:cNvGrpSpPr>
          <p:nvPr/>
        </p:nvGrpSpPr>
        <p:grpSpPr bwMode="auto">
          <a:xfrm>
            <a:off x="677334" y="571500"/>
            <a:ext cx="7990416" cy="6242050"/>
            <a:chOff x="676832" y="402581"/>
            <a:chExt cx="8360231" cy="6410612"/>
          </a:xfrm>
        </p:grpSpPr>
        <p:pic>
          <p:nvPicPr>
            <p:cNvPr id="9" name="Picture 2" descr="File:Juan Francisco González - Panoramas de Santiago.jpg">
              <a:hlinkClick r:id="rId3"/>
              <a:extLst>
                <a:ext uri="{FF2B5EF4-FFF2-40B4-BE49-F238E27FC236}">
                  <a16:creationId xmlns:a16="http://schemas.microsoft.com/office/drawing/2014/main" id="{EAD8BBCA-808D-4A11-A1F6-CCA8EE624FCE}"/>
                </a:ext>
              </a:extLst>
            </p:cNvPr>
            <p:cNvPicPr>
              <a:picLocks noChangeAspect="1"/>
            </p:cNvPicPr>
            <p:nvPr/>
          </p:nvPicPr>
          <p:blipFill>
            <a:blip r:embed="rId4"/>
            <a:srcRect/>
            <a:stretch>
              <a:fillRect/>
            </a:stretch>
          </p:blipFill>
          <p:spPr bwMode="auto">
            <a:xfrm>
              <a:off x="676832" y="402581"/>
              <a:ext cx="4335953" cy="25534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3 CuadroTexto">
              <a:extLst>
                <a:ext uri="{FF2B5EF4-FFF2-40B4-BE49-F238E27FC236}">
                  <a16:creationId xmlns:a16="http://schemas.microsoft.com/office/drawing/2014/main" id="{0FB7B0B6-DE50-45C7-9A5F-C55FB7DFBCA8}"/>
                </a:ext>
              </a:extLst>
            </p:cNvPr>
            <p:cNvSpPr txBox="1"/>
            <p:nvPr/>
          </p:nvSpPr>
          <p:spPr>
            <a:xfrm>
              <a:off x="7884548" y="6597321"/>
              <a:ext cx="1152515" cy="215872"/>
            </a:xfrm>
            <a:prstGeom prst="rect">
              <a:avLst/>
            </a:prstGeom>
            <a:noFill/>
            <a:ln>
              <a:noFill/>
            </a:ln>
          </p:spPr>
          <p:txBody>
            <a:bodyPr>
              <a:spAutoFit/>
            </a:bodyPr>
            <a:lstStyle/>
            <a:p>
              <a:pPr algn="r" fontAlgn="auto">
                <a:spcBef>
                  <a:spcPts val="0"/>
                </a:spcBef>
                <a:spcAft>
                  <a:spcPts val="0"/>
                </a:spcAft>
                <a:defRPr sz="1800" b="0" i="0" u="none" strike="noStrike" kern="0" cap="none" spc="0" baseline="0">
                  <a:solidFill>
                    <a:srgbClr val="000000"/>
                  </a:solidFill>
                  <a:uFillTx/>
                </a:defRPr>
              </a:pPr>
              <a:r>
                <a:rPr lang="es-ES" sz="800" kern="0" dirty="0" err="1">
                  <a:solidFill>
                    <a:schemeClr val="bg1">
                      <a:lumMod val="50000"/>
                    </a:schemeClr>
                  </a:solidFill>
                  <a:latin typeface="Calibri"/>
                  <a:cs typeface="+mn-cs"/>
                </a:rPr>
                <a:t>Wikimedia</a:t>
              </a:r>
              <a:r>
                <a:rPr lang="es-ES" sz="800" kern="0" dirty="0">
                  <a:solidFill>
                    <a:schemeClr val="bg1">
                      <a:lumMod val="50000"/>
                    </a:schemeClr>
                  </a:solidFill>
                  <a:latin typeface="Calibri"/>
                  <a:cs typeface="+mn-cs"/>
                </a:rPr>
                <a:t> </a:t>
              </a:r>
              <a:r>
                <a:rPr lang="es-ES" sz="800" kern="0" dirty="0" err="1">
                  <a:solidFill>
                    <a:schemeClr val="bg1">
                      <a:lumMod val="50000"/>
                    </a:schemeClr>
                  </a:solidFill>
                  <a:latin typeface="Calibri"/>
                  <a:cs typeface="+mn-cs"/>
                </a:rPr>
                <a:t>Commons</a:t>
              </a:r>
              <a:r>
                <a:rPr lang="es-ES" sz="800" kern="0" dirty="0">
                  <a:solidFill>
                    <a:schemeClr val="bg1">
                      <a:lumMod val="50000"/>
                    </a:schemeClr>
                  </a:solidFill>
                  <a:latin typeface="Calibri"/>
                  <a:cs typeface="+mn-cs"/>
                </a:rPr>
                <a:t>  </a:t>
              </a:r>
            </a:p>
          </p:txBody>
        </p:sp>
        <p:pic>
          <p:nvPicPr>
            <p:cNvPr id="12" name="Picture 2" descr="File:Desde Cerro Santa Lucía 1.JPG">
              <a:hlinkClick r:id="rId5"/>
              <a:extLst>
                <a:ext uri="{FF2B5EF4-FFF2-40B4-BE49-F238E27FC236}">
                  <a16:creationId xmlns:a16="http://schemas.microsoft.com/office/drawing/2014/main" id="{C9C65FF5-37BA-4E3A-801E-497D7985803F}"/>
                </a:ext>
              </a:extLst>
            </p:cNvPr>
            <p:cNvPicPr>
              <a:picLocks noChangeAspect="1" noChangeArrowheads="1"/>
            </p:cNvPicPr>
            <p:nvPr/>
          </p:nvPicPr>
          <p:blipFill>
            <a:blip r:embed="rId6"/>
            <a:srcRect/>
            <a:stretch>
              <a:fillRect/>
            </a:stretch>
          </p:blipFill>
          <p:spPr bwMode="auto">
            <a:xfrm>
              <a:off x="755147" y="3845148"/>
              <a:ext cx="4232238" cy="22870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5 CuadroTexto">
              <a:extLst>
                <a:ext uri="{FF2B5EF4-FFF2-40B4-BE49-F238E27FC236}">
                  <a16:creationId xmlns:a16="http://schemas.microsoft.com/office/drawing/2014/main" id="{F76055DF-761A-4C39-AEB3-BFA4802E66CA}"/>
                </a:ext>
              </a:extLst>
            </p:cNvPr>
            <p:cNvSpPr txBox="1"/>
            <p:nvPr/>
          </p:nvSpPr>
          <p:spPr>
            <a:xfrm>
              <a:off x="1591753" y="6132244"/>
              <a:ext cx="3414682" cy="338093"/>
            </a:xfrm>
            <a:prstGeom prst="rect">
              <a:avLst/>
            </a:prstGeom>
            <a:noFill/>
            <a:ln>
              <a:noFill/>
            </a:ln>
            <a:effectLst/>
          </p:spPr>
          <p:txBody>
            <a:bodyPr wrap="none" anchorCtr="1">
              <a:spAutoFit/>
            </a:bodyPr>
            <a:lstStyle/>
            <a:p>
              <a:pPr algn="r" fontAlgn="auto">
                <a:spcBef>
                  <a:spcPts val="0"/>
                </a:spcBef>
                <a:spcAft>
                  <a:spcPts val="0"/>
                </a:spcAft>
                <a:defRPr sz="1800" b="0" i="0" u="none" strike="noStrike" kern="0" cap="none" spc="0" baseline="0">
                  <a:solidFill>
                    <a:srgbClr val="000000"/>
                  </a:solidFill>
                  <a:uFillTx/>
                </a:defRPr>
              </a:pPr>
              <a:r>
                <a:rPr lang="es-ES" sz="1600" kern="0" dirty="0">
                  <a:solidFill>
                    <a:schemeClr val="tx1">
                      <a:lumMod val="65000"/>
                      <a:lumOff val="35000"/>
                    </a:schemeClr>
                  </a:solidFill>
                  <a:latin typeface="Calibri"/>
                  <a:cs typeface="+mn-cs"/>
                </a:rPr>
                <a:t>Panorama de Santiago en la actualidad</a:t>
              </a:r>
            </a:p>
          </p:txBody>
        </p:sp>
      </p:grpSp>
    </p:spTree>
    <p:extLst>
      <p:ext uri="{BB962C8B-B14F-4D97-AF65-F5344CB8AC3E}">
        <p14:creationId xmlns:p14="http://schemas.microsoft.com/office/powerpoint/2010/main" val="4259461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56">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4" name="Rectangle 58">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65"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9" name="Isosceles Triangle 68">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Isosceles Triangle 72">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Título 4">
            <a:extLst>
              <a:ext uri="{FF2B5EF4-FFF2-40B4-BE49-F238E27FC236}">
                <a16:creationId xmlns:a16="http://schemas.microsoft.com/office/drawing/2014/main" id="{1C2371BF-82DB-4834-951B-6DE501464DE9}"/>
              </a:ext>
            </a:extLst>
          </p:cNvPr>
          <p:cNvSpPr>
            <a:spLocks noGrp="1"/>
          </p:cNvSpPr>
          <p:nvPr>
            <p:ph type="title"/>
          </p:nvPr>
        </p:nvSpPr>
        <p:spPr>
          <a:xfrm>
            <a:off x="677334" y="609600"/>
            <a:ext cx="3843375" cy="5175624"/>
          </a:xfrm>
        </p:spPr>
        <p:txBody>
          <a:bodyPr anchor="ctr">
            <a:normAutofit/>
          </a:bodyPr>
          <a:lstStyle/>
          <a:p>
            <a:r>
              <a:rPr lang="es-CL" sz="3200" dirty="0">
                <a:solidFill>
                  <a:schemeClr val="tx1">
                    <a:lumMod val="85000"/>
                    <a:lumOff val="15000"/>
                  </a:schemeClr>
                </a:solidFill>
              </a:rPr>
              <a:t>Esta presentación </a:t>
            </a:r>
            <a:r>
              <a:rPr lang="es-CL" sz="3200" dirty="0" err="1">
                <a:solidFill>
                  <a:schemeClr val="tx1">
                    <a:lumMod val="85000"/>
                    <a:lumOff val="15000"/>
                  </a:schemeClr>
                </a:solidFill>
              </a:rPr>
              <a:t>fué</a:t>
            </a:r>
            <a:r>
              <a:rPr lang="es-CL" sz="3200" dirty="0">
                <a:solidFill>
                  <a:schemeClr val="tx1">
                    <a:lumMod val="85000"/>
                    <a:lumOff val="15000"/>
                  </a:schemeClr>
                </a:solidFill>
              </a:rPr>
              <a:t> la introducción de las actividades que estarán disponibles en los próximos días en la página del Liceo 1.</a:t>
            </a:r>
          </a:p>
        </p:txBody>
      </p:sp>
      <p:sp>
        <p:nvSpPr>
          <p:cNvPr id="75" name="Freeform: Shape 74">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Marcador de contenido 5">
            <a:extLst>
              <a:ext uri="{FF2B5EF4-FFF2-40B4-BE49-F238E27FC236}">
                <a16:creationId xmlns:a16="http://schemas.microsoft.com/office/drawing/2014/main" id="{8B415ECA-15F3-4396-90B4-30AC9994465D}"/>
              </a:ext>
            </a:extLst>
          </p:cNvPr>
          <p:cNvSpPr>
            <a:spLocks noGrp="1"/>
          </p:cNvSpPr>
          <p:nvPr>
            <p:ph idx="1"/>
          </p:nvPr>
        </p:nvSpPr>
        <p:spPr>
          <a:xfrm>
            <a:off x="5396134" y="673971"/>
            <a:ext cx="5511296" cy="5175625"/>
          </a:xfrm>
        </p:spPr>
        <p:txBody>
          <a:bodyPr anchor="ctr">
            <a:normAutofit/>
          </a:bodyPr>
          <a:lstStyle/>
          <a:p>
            <a:r>
              <a:rPr lang="es-CL" dirty="0">
                <a:solidFill>
                  <a:srgbClr val="FFFFFF"/>
                </a:solidFill>
              </a:rPr>
              <a:t>Espero estés muy bien, estés tranquila aprovechando el tiempo en tu casa de la mejor manera posible, que termines de hacer aquellas tareas pendientes o que aproveches de iniciar un proyecto nuevo.</a:t>
            </a:r>
          </a:p>
          <a:p>
            <a:r>
              <a:rPr lang="es-CL" dirty="0">
                <a:solidFill>
                  <a:srgbClr val="FFFFFF"/>
                </a:solidFill>
              </a:rPr>
              <a:t> Mucho ánimo en esta etapa, nos vemos!!</a:t>
            </a:r>
          </a:p>
          <a:p>
            <a:endParaRPr lang="es-CL" dirty="0">
              <a:solidFill>
                <a:srgbClr val="FFFFFF"/>
              </a:solidFill>
            </a:endParaRPr>
          </a:p>
          <a:p>
            <a:endParaRPr lang="es-CL" dirty="0">
              <a:solidFill>
                <a:srgbClr val="FFFFFF"/>
              </a:solidFill>
            </a:endParaRPr>
          </a:p>
          <a:p>
            <a:r>
              <a:rPr lang="es-CL" dirty="0">
                <a:solidFill>
                  <a:srgbClr val="FFFFFF"/>
                </a:solidFill>
              </a:rPr>
              <a:t>Profesora Gabriela </a:t>
            </a:r>
            <a:r>
              <a:rPr lang="es-CL" dirty="0" err="1">
                <a:solidFill>
                  <a:srgbClr val="FFFFFF"/>
                </a:solidFill>
              </a:rPr>
              <a:t>Clares</a:t>
            </a:r>
            <a:r>
              <a:rPr lang="es-CL" dirty="0">
                <a:solidFill>
                  <a:srgbClr val="FFFFFF"/>
                </a:solidFill>
              </a:rPr>
              <a:t>, Liceo 1 Javiera Carrera</a:t>
            </a:r>
          </a:p>
        </p:txBody>
      </p:sp>
    </p:spTree>
    <p:extLst>
      <p:ext uri="{BB962C8B-B14F-4D97-AF65-F5344CB8AC3E}">
        <p14:creationId xmlns:p14="http://schemas.microsoft.com/office/powerpoint/2010/main" val="70483814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9C9EBC5E-2648-4744-91CE-4D1493D4C473}"/>
              </a:ext>
            </a:extLst>
          </p:cNvPr>
          <p:cNvSpPr>
            <a:spLocks noGrp="1"/>
          </p:cNvSpPr>
          <p:nvPr>
            <p:ph type="title"/>
          </p:nvPr>
        </p:nvSpPr>
        <p:spPr>
          <a:xfrm>
            <a:off x="677334" y="609600"/>
            <a:ext cx="3843375" cy="5175624"/>
          </a:xfrm>
        </p:spPr>
        <p:txBody>
          <a:bodyPr anchor="ctr">
            <a:normAutofit/>
          </a:bodyPr>
          <a:lstStyle/>
          <a:p>
            <a:pPr>
              <a:lnSpc>
                <a:spcPct val="90000"/>
              </a:lnSpc>
            </a:pPr>
            <a:r>
              <a:rPr lang="es-CL" sz="2400" dirty="0">
                <a:solidFill>
                  <a:schemeClr val="tx1">
                    <a:lumMod val="85000"/>
                    <a:lumOff val="15000"/>
                  </a:schemeClr>
                </a:solidFill>
              </a:rPr>
              <a:t>Unidad 1: Las personas y el paisaje.</a:t>
            </a:r>
            <a:br>
              <a:rPr lang="es-CL" sz="2400" dirty="0">
                <a:solidFill>
                  <a:schemeClr val="tx1">
                    <a:lumMod val="85000"/>
                    <a:lumOff val="15000"/>
                  </a:schemeClr>
                </a:solidFill>
              </a:rPr>
            </a:br>
            <a:br>
              <a:rPr lang="es-CL" sz="2400" dirty="0">
                <a:solidFill>
                  <a:schemeClr val="tx1">
                    <a:lumMod val="85000"/>
                    <a:lumOff val="15000"/>
                  </a:schemeClr>
                </a:solidFill>
              </a:rPr>
            </a:br>
            <a:r>
              <a:rPr lang="es-CL" sz="2400" dirty="0">
                <a:solidFill>
                  <a:schemeClr val="tx1">
                    <a:lumMod val="85000"/>
                    <a:lumOff val="15000"/>
                  </a:schemeClr>
                </a:solidFill>
              </a:rPr>
              <a:t>Creación de manifestaciones visuales acerca de la naturaleza, el paisaje y la relación que establecen las personas con estos.</a:t>
            </a:r>
            <a:br>
              <a:rPr lang="es-CL" sz="1700" dirty="0">
                <a:solidFill>
                  <a:schemeClr val="tx1">
                    <a:lumMod val="85000"/>
                    <a:lumOff val="15000"/>
                  </a:schemeClr>
                </a:solidFill>
              </a:rPr>
            </a:br>
            <a:br>
              <a:rPr lang="es-CL" sz="1700" dirty="0">
                <a:solidFill>
                  <a:schemeClr val="tx1">
                    <a:lumMod val="85000"/>
                    <a:lumOff val="15000"/>
                  </a:schemeClr>
                </a:solidFill>
              </a:rPr>
            </a:br>
            <a:br>
              <a:rPr lang="es-CL" sz="1700" dirty="0">
                <a:solidFill>
                  <a:schemeClr val="tx1">
                    <a:lumMod val="85000"/>
                    <a:lumOff val="15000"/>
                  </a:schemeClr>
                </a:solidFill>
                <a:latin typeface="Raleway"/>
              </a:rPr>
            </a:br>
            <a:endParaRPr lang="es-CL" sz="1700" dirty="0">
              <a:solidFill>
                <a:schemeClr val="tx1">
                  <a:lumMod val="85000"/>
                  <a:lumOff val="15000"/>
                </a:schemeClr>
              </a:solidFill>
            </a:endParaRP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arcador de contenido 2">
            <a:extLst>
              <a:ext uri="{FF2B5EF4-FFF2-40B4-BE49-F238E27FC236}">
                <a16:creationId xmlns:a16="http://schemas.microsoft.com/office/drawing/2014/main" id="{81DE1B84-6A9F-4E65-88E6-B989430406F4}"/>
              </a:ext>
            </a:extLst>
          </p:cNvPr>
          <p:cNvSpPr>
            <a:spLocks noGrp="1"/>
          </p:cNvSpPr>
          <p:nvPr>
            <p:ph idx="1"/>
          </p:nvPr>
        </p:nvSpPr>
        <p:spPr>
          <a:xfrm>
            <a:off x="5379355" y="460188"/>
            <a:ext cx="5511296" cy="5175624"/>
          </a:xfrm>
        </p:spPr>
        <p:txBody>
          <a:bodyPr anchor="ctr">
            <a:normAutofit/>
          </a:bodyPr>
          <a:lstStyle/>
          <a:p>
            <a:r>
              <a:rPr lang="es-CL" sz="2000" dirty="0">
                <a:solidFill>
                  <a:srgbClr val="FFFFFF"/>
                </a:solidFill>
                <a:latin typeface="Abadi" panose="020B0604020104020204" pitchFamily="34" charset="0"/>
              </a:rPr>
              <a:t>Objetivo: Crear trabajos visuales basados en la apreciación y el análisis de manifestaciones estéticas referidas a la relación entre personas, naturaleza y medioambiente, en diferentes contextos.</a:t>
            </a:r>
          </a:p>
        </p:txBody>
      </p:sp>
    </p:spTree>
    <p:extLst>
      <p:ext uri="{BB962C8B-B14F-4D97-AF65-F5344CB8AC3E}">
        <p14:creationId xmlns:p14="http://schemas.microsoft.com/office/powerpoint/2010/main" val="155769127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BA10825-D54D-4477-AC13-ABE0775F485D}"/>
              </a:ext>
            </a:extLst>
          </p:cNvPr>
          <p:cNvPicPr>
            <a:picLocks noChangeAspect="1"/>
          </p:cNvPicPr>
          <p:nvPr/>
        </p:nvPicPr>
        <p:blipFill rotWithShape="1">
          <a:blip r:embed="rId2"/>
          <a:srcRect l="6196" r="10633"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ítulo 1">
            <a:extLst>
              <a:ext uri="{FF2B5EF4-FFF2-40B4-BE49-F238E27FC236}">
                <a16:creationId xmlns:a16="http://schemas.microsoft.com/office/drawing/2014/main" id="{7C09BA2A-643A-479B-BD64-14E6F3110D7D}"/>
              </a:ext>
            </a:extLst>
          </p:cNvPr>
          <p:cNvSpPr>
            <a:spLocks noGrp="1"/>
          </p:cNvSpPr>
          <p:nvPr>
            <p:ph type="title"/>
          </p:nvPr>
        </p:nvSpPr>
        <p:spPr>
          <a:xfrm>
            <a:off x="677333" y="609600"/>
            <a:ext cx="3851123" cy="1320800"/>
          </a:xfrm>
        </p:spPr>
        <p:txBody>
          <a:bodyPr>
            <a:noAutofit/>
          </a:bodyPr>
          <a:lstStyle/>
          <a:p>
            <a:pPr>
              <a:lnSpc>
                <a:spcPct val="90000"/>
              </a:lnSpc>
            </a:pPr>
            <a:r>
              <a:rPr lang="es-CL" sz="1800" dirty="0"/>
              <a:t>En estas viñetas observaremos la visión de algunos artistas chilenos para presentarnos nuestro propio paisaje en el pasado, y como este ha cambiado, esto nos permite la posibilidad de imaginar un nuevo paisaje, un paisaje actualizado debido a la intervención que ejercemos </a:t>
            </a:r>
            <a:br>
              <a:rPr lang="es-CL" sz="1800" dirty="0"/>
            </a:br>
            <a:r>
              <a:rPr lang="es-CL" sz="1800" dirty="0"/>
              <a:t>en el. </a:t>
            </a:r>
          </a:p>
        </p:txBody>
      </p:sp>
      <p:sp>
        <p:nvSpPr>
          <p:cNvPr id="3" name="Marcador de contenido 2">
            <a:extLst>
              <a:ext uri="{FF2B5EF4-FFF2-40B4-BE49-F238E27FC236}">
                <a16:creationId xmlns:a16="http://schemas.microsoft.com/office/drawing/2014/main" id="{C27A054E-F3E9-4BCD-A757-9DBB921476AC}"/>
              </a:ext>
            </a:extLst>
          </p:cNvPr>
          <p:cNvSpPr>
            <a:spLocks noGrp="1"/>
          </p:cNvSpPr>
          <p:nvPr>
            <p:ph idx="1"/>
          </p:nvPr>
        </p:nvSpPr>
        <p:spPr>
          <a:xfrm>
            <a:off x="677334" y="4019550"/>
            <a:ext cx="3851122" cy="2021812"/>
          </a:xfrm>
        </p:spPr>
        <p:txBody>
          <a:bodyPr>
            <a:normAutofit/>
          </a:bodyPr>
          <a:lstStyle/>
          <a:p>
            <a:pPr marL="0" indent="0">
              <a:buNone/>
            </a:pPr>
            <a:r>
              <a:rPr lang="es-ES" altLang="es-ES" i="1" dirty="0">
                <a:cs typeface="Arial" charset="0"/>
              </a:rPr>
              <a:t>Paisaje con cordillera y vacunos </a:t>
            </a:r>
            <a:r>
              <a:rPr lang="es-ES" altLang="es-ES" dirty="0">
                <a:cs typeface="Arial" charset="0"/>
              </a:rPr>
              <a:t>- Pedro Lira </a:t>
            </a:r>
          </a:p>
          <a:p>
            <a:pPr marL="0" indent="0">
              <a:buNone/>
            </a:pPr>
            <a:endParaRPr lang="es-CL" dirty="0"/>
          </a:p>
        </p:txBody>
      </p:sp>
      <p:cxnSp>
        <p:nvCxnSpPr>
          <p:cNvPr id="52" name="Straight Connector 5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02969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F4A11B-1388-40E0-9D01-941834E5D159}"/>
              </a:ext>
            </a:extLst>
          </p:cNvPr>
          <p:cNvSpPr>
            <a:spLocks noGrp="1"/>
          </p:cNvSpPr>
          <p:nvPr>
            <p:ph type="title"/>
          </p:nvPr>
        </p:nvSpPr>
        <p:spPr/>
        <p:txBody>
          <a:bodyPr>
            <a:normAutofit fontScale="90000"/>
          </a:bodyPr>
          <a:lstStyle/>
          <a:p>
            <a:r>
              <a:rPr lang="es-CL" sz="2800"/>
              <a:t>En el paisaje anterior del maestro Pedro Lira, pudimos observar que se componía de varios elementos, acá los presentamos seccionados. </a:t>
            </a:r>
            <a:endParaRPr lang="es-CL" sz="2800" dirty="0"/>
          </a:p>
        </p:txBody>
      </p:sp>
      <p:sp>
        <p:nvSpPr>
          <p:cNvPr id="3" name="Marcador de contenido 2">
            <a:extLst>
              <a:ext uri="{FF2B5EF4-FFF2-40B4-BE49-F238E27FC236}">
                <a16:creationId xmlns:a16="http://schemas.microsoft.com/office/drawing/2014/main" id="{72DE1F17-B719-4198-80AC-F06C11CF144A}"/>
              </a:ext>
            </a:extLst>
          </p:cNvPr>
          <p:cNvSpPr>
            <a:spLocks noGrp="1"/>
          </p:cNvSpPr>
          <p:nvPr>
            <p:ph idx="1"/>
          </p:nvPr>
        </p:nvSpPr>
        <p:spPr/>
        <p:txBody>
          <a:bodyPr/>
          <a:lstStyle/>
          <a:p>
            <a:endParaRPr lang="es-CL" dirty="0"/>
          </a:p>
        </p:txBody>
      </p:sp>
      <p:grpSp>
        <p:nvGrpSpPr>
          <p:cNvPr id="4" name="1 Grupo">
            <a:extLst>
              <a:ext uri="{FF2B5EF4-FFF2-40B4-BE49-F238E27FC236}">
                <a16:creationId xmlns:a16="http://schemas.microsoft.com/office/drawing/2014/main" id="{B2EB8397-D6A5-4434-8585-64B78CEC1DDD}"/>
              </a:ext>
            </a:extLst>
          </p:cNvPr>
          <p:cNvGrpSpPr>
            <a:grpSpLocks/>
          </p:cNvGrpSpPr>
          <p:nvPr/>
        </p:nvGrpSpPr>
        <p:grpSpPr bwMode="auto">
          <a:xfrm>
            <a:off x="1376434" y="2631413"/>
            <a:ext cx="7198468" cy="3409950"/>
            <a:chOff x="179513" y="1988840"/>
            <a:chExt cx="8964487" cy="4850044"/>
          </a:xfrm>
        </p:grpSpPr>
        <p:pic>
          <p:nvPicPr>
            <p:cNvPr id="5" name="Picture 2" descr="File:Pre-Cordillera de los Andes, Santiago, Chile.JPG">
              <a:hlinkClick r:id="rId2"/>
              <a:extLst>
                <a:ext uri="{FF2B5EF4-FFF2-40B4-BE49-F238E27FC236}">
                  <a16:creationId xmlns:a16="http://schemas.microsoft.com/office/drawing/2014/main" id="{6304987B-02F1-4600-96D2-940B03928CB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0713"/>
            <a:stretch/>
          </p:blipFill>
          <p:spPr bwMode="auto">
            <a:xfrm>
              <a:off x="179513" y="1988840"/>
              <a:ext cx="3233511" cy="1728769"/>
            </a:xfrm>
            <a:prstGeom prst="rect">
              <a:avLst/>
            </a:prstGeom>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pic>
        <p:pic>
          <p:nvPicPr>
            <p:cNvPr id="6" name="Picture 4" descr="File:Campos de Lago Ranco, Chile..jpg">
              <a:hlinkClick r:id="rId4"/>
              <a:extLst>
                <a:ext uri="{FF2B5EF4-FFF2-40B4-BE49-F238E27FC236}">
                  <a16:creationId xmlns:a16="http://schemas.microsoft.com/office/drawing/2014/main" id="{6103309C-12CB-4394-9506-1BF17F4B8C3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46346" y="1988840"/>
              <a:ext cx="2542677" cy="1695118"/>
            </a:xfrm>
            <a:prstGeom prst="rect">
              <a:avLst/>
            </a:prstGeom>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pic>
        <p:pic>
          <p:nvPicPr>
            <p:cNvPr id="7" name="Picture 6" descr="File:Ganado vacuno en 25.jpg">
              <a:hlinkClick r:id="rId6"/>
              <a:extLst>
                <a:ext uri="{FF2B5EF4-FFF2-40B4-BE49-F238E27FC236}">
                  <a16:creationId xmlns:a16="http://schemas.microsoft.com/office/drawing/2014/main" id="{B6AB7EC2-7651-4C3B-9AE0-6E49370B5A5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850329" y="3861048"/>
              <a:ext cx="3222966" cy="2491984"/>
            </a:xfrm>
            <a:prstGeom prst="rect">
              <a:avLst/>
            </a:prstGeom>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pic>
        <p:pic>
          <p:nvPicPr>
            <p:cNvPr id="8" name="Picture 8" descr="File:Cactus entre árboles verdes - Guadalupe Cervilla.jpg">
              <a:hlinkClick r:id="rId8"/>
              <a:extLst>
                <a:ext uri="{FF2B5EF4-FFF2-40B4-BE49-F238E27FC236}">
                  <a16:creationId xmlns:a16="http://schemas.microsoft.com/office/drawing/2014/main" id="{2F2DD6E7-6E23-4526-A9FB-D879E4E57CAB}"/>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b="5939"/>
            <a:stretch/>
          </p:blipFill>
          <p:spPr bwMode="auto">
            <a:xfrm>
              <a:off x="179513" y="3863889"/>
              <a:ext cx="3528391" cy="2489143"/>
            </a:xfrm>
            <a:prstGeom prst="rect">
              <a:avLst/>
            </a:prstGeom>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pic>
        <p:pic>
          <p:nvPicPr>
            <p:cNvPr id="9" name="Picture 10" descr="File:Casa con árboles San Pedro alcantara.jpg">
              <a:hlinkClick r:id="rId10"/>
              <a:extLst>
                <a:ext uri="{FF2B5EF4-FFF2-40B4-BE49-F238E27FC236}">
                  <a16:creationId xmlns:a16="http://schemas.microsoft.com/office/drawing/2014/main" id="{7B0039E4-B9AB-49F0-AD92-59A341EBC697}"/>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t="16471"/>
            <a:stretch/>
          </p:blipFill>
          <p:spPr bwMode="auto">
            <a:xfrm>
              <a:off x="6185750" y="1988840"/>
              <a:ext cx="2634722" cy="1706634"/>
            </a:xfrm>
            <a:prstGeom prst="rect">
              <a:avLst/>
            </a:prstGeom>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pic>
        <p:pic>
          <p:nvPicPr>
            <p:cNvPr id="10" name="Picture 11">
              <a:extLst>
                <a:ext uri="{FF2B5EF4-FFF2-40B4-BE49-F238E27FC236}">
                  <a16:creationId xmlns:a16="http://schemas.microsoft.com/office/drawing/2014/main" id="{3A7CA0EA-EEE5-4875-BE0D-D135B65196EE}"/>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203883" y="3863888"/>
              <a:ext cx="1666460" cy="2489143"/>
            </a:xfrm>
            <a:prstGeom prst="rect">
              <a:avLst/>
            </a:prstGeom>
            <a:ln/>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pic>
        <p:sp>
          <p:nvSpPr>
            <p:cNvPr id="11" name="7 CuadroTexto">
              <a:extLst>
                <a:ext uri="{FF2B5EF4-FFF2-40B4-BE49-F238E27FC236}">
                  <a16:creationId xmlns:a16="http://schemas.microsoft.com/office/drawing/2014/main" id="{8F8B98EC-8441-4D60-977B-A27839937C55}"/>
                </a:ext>
              </a:extLst>
            </p:cNvPr>
            <p:cNvSpPr txBox="1">
              <a:spLocks noChangeArrowheads="1"/>
            </p:cNvSpPr>
            <p:nvPr/>
          </p:nvSpPr>
          <p:spPr bwMode="auto">
            <a:xfrm>
              <a:off x="6300828" y="6622974"/>
              <a:ext cx="2843172" cy="21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Calibri" pitchFamily="34" charset="0"/>
                </a:defRPr>
              </a:lvl1pPr>
              <a:lvl2pPr>
                <a:defRPr sz="2800">
                  <a:solidFill>
                    <a:srgbClr val="000000"/>
                  </a:solidFill>
                  <a:latin typeface="Calibri" pitchFamily="34" charset="0"/>
                </a:defRPr>
              </a:lvl2pPr>
              <a:lvl3pPr>
                <a:defRPr sz="2400">
                  <a:solidFill>
                    <a:srgbClr val="000000"/>
                  </a:solidFill>
                  <a:latin typeface="Calibri" pitchFamily="34" charset="0"/>
                </a:defRPr>
              </a:lvl3pPr>
              <a:lvl4pPr>
                <a:defRPr sz="2000">
                  <a:solidFill>
                    <a:srgbClr val="000000"/>
                  </a:solidFill>
                  <a:latin typeface="Calibri" pitchFamily="34" charset="0"/>
                </a:defRPr>
              </a:lvl4pPr>
              <a:lvl5pPr>
                <a:defRPr sz="2000">
                  <a:solidFill>
                    <a:srgbClr val="000000"/>
                  </a:solidFill>
                  <a:latin typeface="Calibri" pitchFamily="34" charset="0"/>
                </a:defRPr>
              </a:lvl5pPr>
              <a:lvl6pPr hangingPunct="0">
                <a:defRPr sz="2000">
                  <a:solidFill>
                    <a:srgbClr val="000000"/>
                  </a:solidFill>
                  <a:latin typeface="Calibri" pitchFamily="34" charset="0"/>
                </a:defRPr>
              </a:lvl6pPr>
              <a:lvl7pPr hangingPunct="0">
                <a:defRPr sz="2000">
                  <a:solidFill>
                    <a:srgbClr val="000000"/>
                  </a:solidFill>
                  <a:latin typeface="Calibri" pitchFamily="34" charset="0"/>
                </a:defRPr>
              </a:lvl7pPr>
              <a:lvl8pPr hangingPunct="0">
                <a:defRPr sz="2000">
                  <a:solidFill>
                    <a:srgbClr val="000000"/>
                  </a:solidFill>
                  <a:latin typeface="Calibri" pitchFamily="34" charset="0"/>
                </a:defRPr>
              </a:lvl8pPr>
              <a:lvl9pPr hangingPunct="0">
                <a:defRPr sz="2000">
                  <a:solidFill>
                    <a:srgbClr val="000000"/>
                  </a:solidFill>
                  <a:latin typeface="Calibri" pitchFamily="34" charset="0"/>
                </a:defRPr>
              </a:lvl9pPr>
            </a:lstStyle>
            <a:p>
              <a:pPr algn="r">
                <a:defRPr/>
              </a:pPr>
              <a:r>
                <a:rPr lang="es-ES_tradnl" altLang="es-ES" sz="800" dirty="0">
                  <a:solidFill>
                    <a:schemeClr val="bg1">
                      <a:lumMod val="50000"/>
                    </a:schemeClr>
                  </a:solidFill>
                  <a:cs typeface="Arial" charset="0"/>
                </a:rPr>
                <a:t>Fotografías de Paz Lira E. e imágenes en wikimediacommons.org</a:t>
              </a:r>
              <a:endParaRPr lang="es-ES" altLang="es-ES" sz="800" dirty="0">
                <a:solidFill>
                  <a:schemeClr val="bg1">
                    <a:lumMod val="50000"/>
                  </a:schemeClr>
                </a:solidFill>
                <a:cs typeface="Arial" charset="0"/>
              </a:endParaRPr>
            </a:p>
          </p:txBody>
        </p:sp>
      </p:grpSp>
    </p:spTree>
    <p:extLst>
      <p:ext uri="{BB962C8B-B14F-4D97-AF65-F5344CB8AC3E}">
        <p14:creationId xmlns:p14="http://schemas.microsoft.com/office/powerpoint/2010/main" val="3700489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A338081-77DA-45C3-9258-0EC5F53BF0DA}"/>
              </a:ext>
            </a:extLst>
          </p:cNvPr>
          <p:cNvSpPr>
            <a:spLocks noGrp="1"/>
          </p:cNvSpPr>
          <p:nvPr>
            <p:ph type="title"/>
          </p:nvPr>
        </p:nvSpPr>
        <p:spPr>
          <a:xfrm>
            <a:off x="677333" y="561109"/>
            <a:ext cx="4247957" cy="2215961"/>
          </a:xfrm>
        </p:spPr>
        <p:txBody>
          <a:bodyPr>
            <a:normAutofit fontScale="90000"/>
          </a:bodyPr>
          <a:lstStyle/>
          <a:p>
            <a:r>
              <a:rPr lang="es-CL"/>
              <a:t>En este paisaje del artista Alberto Valenzuela Llanos podemos observar que pinta la Cordillera de los Andes, pero el SELECCIONA  una parte de ella para trabajarla. Podemos decir que selecciona un DETALLE del paisaje que tenía ante sus ojos.</a:t>
            </a:r>
            <a:endParaRPr lang="es-CL" dirty="0"/>
          </a:p>
        </p:txBody>
      </p:sp>
      <p:pic>
        <p:nvPicPr>
          <p:cNvPr id="7" name="Marcador de contenido 6">
            <a:extLst>
              <a:ext uri="{FF2B5EF4-FFF2-40B4-BE49-F238E27FC236}">
                <a16:creationId xmlns:a16="http://schemas.microsoft.com/office/drawing/2014/main" id="{5628B0CE-6D14-4BA6-9376-98E92785F9DB}"/>
              </a:ext>
            </a:extLst>
          </p:cNvPr>
          <p:cNvPicPr>
            <a:picLocks noGrp="1" noChangeAspect="1"/>
          </p:cNvPicPr>
          <p:nvPr>
            <p:ph idx="1"/>
          </p:nvPr>
        </p:nvPicPr>
        <p:blipFill>
          <a:blip r:embed="rId2"/>
          <a:stretch>
            <a:fillRect/>
          </a:stretch>
        </p:blipFill>
        <p:spPr>
          <a:xfrm>
            <a:off x="5066133" y="267276"/>
            <a:ext cx="7559223" cy="6029615"/>
          </a:xfrm>
          <a:prstGeom prst="rect">
            <a:avLst/>
          </a:prstGeom>
        </p:spPr>
      </p:pic>
    </p:spTree>
    <p:extLst>
      <p:ext uri="{BB962C8B-B14F-4D97-AF65-F5344CB8AC3E}">
        <p14:creationId xmlns:p14="http://schemas.microsoft.com/office/powerpoint/2010/main" val="2800933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835B256-7D6B-4EEC-858D-BFF49C08FF83}"/>
              </a:ext>
            </a:extLst>
          </p:cNvPr>
          <p:cNvSpPr>
            <a:spLocks noGrp="1"/>
          </p:cNvSpPr>
          <p:nvPr>
            <p:ph type="title"/>
          </p:nvPr>
        </p:nvSpPr>
        <p:spPr/>
        <p:txBody>
          <a:bodyPr>
            <a:normAutofit/>
          </a:bodyPr>
          <a:lstStyle/>
          <a:p>
            <a:r>
              <a:rPr lang="es-CL" sz="2000" dirty="0"/>
              <a:t>Observemos estas obras de Alberto Valenzuela Llanos. </a:t>
            </a:r>
            <a:br>
              <a:rPr lang="es-CL" sz="2000" dirty="0"/>
            </a:br>
            <a:r>
              <a:rPr lang="es-CL" sz="2000" dirty="0"/>
              <a:t>¿Que tienen en común?</a:t>
            </a:r>
            <a:br>
              <a:rPr lang="es-CL" sz="2000" dirty="0"/>
            </a:br>
            <a:r>
              <a:rPr lang="es-CL" sz="2000" dirty="0"/>
              <a:t>¿Qué diferencias hay entre ambos?</a:t>
            </a:r>
            <a:br>
              <a:rPr lang="es-CL" sz="2000" dirty="0"/>
            </a:br>
            <a:r>
              <a:rPr lang="es-CL" sz="2000" dirty="0"/>
              <a:t>Responde estas y las otras preguntas en tu croquera.</a:t>
            </a:r>
          </a:p>
        </p:txBody>
      </p:sp>
      <p:grpSp>
        <p:nvGrpSpPr>
          <p:cNvPr id="7" name="1 Grupo">
            <a:extLst>
              <a:ext uri="{FF2B5EF4-FFF2-40B4-BE49-F238E27FC236}">
                <a16:creationId xmlns:a16="http://schemas.microsoft.com/office/drawing/2014/main" id="{175E4CEB-44CF-4B01-9175-A8A55DDA8967}"/>
              </a:ext>
            </a:extLst>
          </p:cNvPr>
          <p:cNvGrpSpPr>
            <a:grpSpLocks/>
          </p:cNvGrpSpPr>
          <p:nvPr/>
        </p:nvGrpSpPr>
        <p:grpSpPr bwMode="auto">
          <a:xfrm>
            <a:off x="1503362" y="2840169"/>
            <a:ext cx="9185275" cy="6862763"/>
            <a:chOff x="-19347" y="-13320"/>
            <a:chExt cx="9185175" cy="6863383"/>
          </a:xfrm>
        </p:grpSpPr>
        <p:sp>
          <p:nvSpPr>
            <p:cNvPr id="8" name="1 CuadroTexto">
              <a:extLst>
                <a:ext uri="{FF2B5EF4-FFF2-40B4-BE49-F238E27FC236}">
                  <a16:creationId xmlns:a16="http://schemas.microsoft.com/office/drawing/2014/main" id="{C9B1142C-A27D-4794-9481-ADAF56273B74}"/>
                </a:ext>
              </a:extLst>
            </p:cNvPr>
            <p:cNvSpPr txBox="1">
              <a:spLocks noChangeArrowheads="1"/>
            </p:cNvSpPr>
            <p:nvPr/>
          </p:nvSpPr>
          <p:spPr bwMode="auto">
            <a:xfrm>
              <a:off x="585484" y="3414403"/>
              <a:ext cx="4022681" cy="338168"/>
            </a:xfrm>
            <a:prstGeom prst="rect">
              <a:avLst/>
            </a:prstGeom>
            <a:noFill/>
            <a:ln w="9525">
              <a:noFill/>
              <a:miter lim="800000"/>
              <a:headEnd/>
              <a:tailEnd/>
            </a:ln>
            <a:effectLst/>
          </p:spPr>
          <p:txBody>
            <a:bodyPr wrap="none" anchorCtr="1">
              <a:spAutoFit/>
            </a:bodyPr>
            <a:lstStyle>
              <a:lvl1pPr>
                <a:defRPr sz="3200">
                  <a:solidFill>
                    <a:srgbClr val="000000"/>
                  </a:solidFill>
                  <a:latin typeface="Calibri" pitchFamily="34" charset="0"/>
                </a:defRPr>
              </a:lvl1pPr>
              <a:lvl2pPr>
                <a:defRPr sz="2800">
                  <a:solidFill>
                    <a:srgbClr val="000000"/>
                  </a:solidFill>
                  <a:latin typeface="Calibri" pitchFamily="34" charset="0"/>
                </a:defRPr>
              </a:lvl2pPr>
              <a:lvl3pPr>
                <a:defRPr sz="2400">
                  <a:solidFill>
                    <a:srgbClr val="000000"/>
                  </a:solidFill>
                  <a:latin typeface="Calibri" pitchFamily="34" charset="0"/>
                </a:defRPr>
              </a:lvl3pPr>
              <a:lvl4pPr>
                <a:defRPr sz="2000">
                  <a:solidFill>
                    <a:srgbClr val="000000"/>
                  </a:solidFill>
                  <a:latin typeface="Calibri" pitchFamily="34" charset="0"/>
                </a:defRPr>
              </a:lvl4pPr>
              <a:lvl5pPr>
                <a:defRPr sz="2000">
                  <a:solidFill>
                    <a:srgbClr val="000000"/>
                  </a:solidFill>
                  <a:latin typeface="Calibri" pitchFamily="34" charset="0"/>
                </a:defRPr>
              </a:lvl5pPr>
              <a:lvl6pPr hangingPunct="0">
                <a:defRPr sz="2000">
                  <a:solidFill>
                    <a:srgbClr val="000000"/>
                  </a:solidFill>
                  <a:latin typeface="Calibri" pitchFamily="34" charset="0"/>
                </a:defRPr>
              </a:lvl6pPr>
              <a:lvl7pPr hangingPunct="0">
                <a:defRPr sz="2000">
                  <a:solidFill>
                    <a:srgbClr val="000000"/>
                  </a:solidFill>
                  <a:latin typeface="Calibri" pitchFamily="34" charset="0"/>
                </a:defRPr>
              </a:lvl7pPr>
              <a:lvl8pPr hangingPunct="0">
                <a:defRPr sz="2000">
                  <a:solidFill>
                    <a:srgbClr val="000000"/>
                  </a:solidFill>
                  <a:latin typeface="Calibri" pitchFamily="34" charset="0"/>
                </a:defRPr>
              </a:lvl8pPr>
              <a:lvl9pPr hangingPunct="0">
                <a:defRPr sz="2000">
                  <a:solidFill>
                    <a:srgbClr val="000000"/>
                  </a:solidFill>
                  <a:latin typeface="Calibri" pitchFamily="34" charset="0"/>
                </a:defRPr>
              </a:lvl9pPr>
            </a:lstStyle>
            <a:p>
              <a:pPr algn="r" defTabSz="914400" fontAlgn="base">
                <a:spcBef>
                  <a:spcPct val="0"/>
                </a:spcBef>
                <a:spcAft>
                  <a:spcPct val="0"/>
                </a:spcAft>
                <a:defRPr/>
              </a:pPr>
              <a:r>
                <a:rPr lang="es-ES" altLang="es-ES" sz="1600" i="1" dirty="0">
                  <a:solidFill>
                    <a:prstClr val="black">
                      <a:lumMod val="65000"/>
                      <a:lumOff val="35000"/>
                    </a:prstClr>
                  </a:solidFill>
                  <a:cs typeface="Arial" charset="0"/>
                </a:rPr>
                <a:t>Naturaleza en flor </a:t>
              </a:r>
              <a:r>
                <a:rPr lang="es-ES" altLang="es-ES" sz="1600" dirty="0">
                  <a:solidFill>
                    <a:prstClr val="black">
                      <a:lumMod val="65000"/>
                      <a:lumOff val="35000"/>
                    </a:prstClr>
                  </a:solidFill>
                  <a:cs typeface="Arial" charset="0"/>
                </a:rPr>
                <a:t>-  Alberto Valenzuela Llanos</a:t>
              </a:r>
            </a:p>
          </p:txBody>
        </p:sp>
        <p:sp>
          <p:nvSpPr>
            <p:cNvPr id="9" name="3 CuadroTexto">
              <a:extLst>
                <a:ext uri="{FF2B5EF4-FFF2-40B4-BE49-F238E27FC236}">
                  <a16:creationId xmlns:a16="http://schemas.microsoft.com/office/drawing/2014/main" id="{B4F6B4F9-2EFB-407A-90C7-D1E8BEC90122}"/>
                </a:ext>
              </a:extLst>
            </p:cNvPr>
            <p:cNvSpPr txBox="1">
              <a:spLocks noChangeArrowheads="1"/>
            </p:cNvSpPr>
            <p:nvPr/>
          </p:nvSpPr>
          <p:spPr bwMode="auto">
            <a:xfrm>
              <a:off x="8027603" y="6588101"/>
              <a:ext cx="1138225" cy="2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Calibri" pitchFamily="34" charset="0"/>
                </a:defRPr>
              </a:lvl1pPr>
              <a:lvl2pPr>
                <a:defRPr sz="2800">
                  <a:solidFill>
                    <a:srgbClr val="000000"/>
                  </a:solidFill>
                  <a:latin typeface="Calibri" pitchFamily="34" charset="0"/>
                </a:defRPr>
              </a:lvl2pPr>
              <a:lvl3pPr>
                <a:defRPr sz="2400">
                  <a:solidFill>
                    <a:srgbClr val="000000"/>
                  </a:solidFill>
                  <a:latin typeface="Calibri" pitchFamily="34" charset="0"/>
                </a:defRPr>
              </a:lvl3pPr>
              <a:lvl4pPr>
                <a:defRPr sz="2000">
                  <a:solidFill>
                    <a:srgbClr val="000000"/>
                  </a:solidFill>
                  <a:latin typeface="Calibri" pitchFamily="34" charset="0"/>
                </a:defRPr>
              </a:lvl4pPr>
              <a:lvl5pPr>
                <a:defRPr sz="2000">
                  <a:solidFill>
                    <a:srgbClr val="000000"/>
                  </a:solidFill>
                  <a:latin typeface="Calibri" pitchFamily="34" charset="0"/>
                </a:defRPr>
              </a:lvl5pPr>
              <a:lvl6pPr hangingPunct="0">
                <a:defRPr sz="2000">
                  <a:solidFill>
                    <a:srgbClr val="000000"/>
                  </a:solidFill>
                  <a:latin typeface="Calibri" pitchFamily="34" charset="0"/>
                </a:defRPr>
              </a:lvl6pPr>
              <a:lvl7pPr hangingPunct="0">
                <a:defRPr sz="2000">
                  <a:solidFill>
                    <a:srgbClr val="000000"/>
                  </a:solidFill>
                  <a:latin typeface="Calibri" pitchFamily="34" charset="0"/>
                </a:defRPr>
              </a:lvl7pPr>
              <a:lvl8pPr hangingPunct="0">
                <a:defRPr sz="2000">
                  <a:solidFill>
                    <a:srgbClr val="000000"/>
                  </a:solidFill>
                  <a:latin typeface="Calibri" pitchFamily="34" charset="0"/>
                </a:defRPr>
              </a:lvl8pPr>
              <a:lvl9pPr hangingPunct="0">
                <a:defRPr sz="2000">
                  <a:solidFill>
                    <a:srgbClr val="000000"/>
                  </a:solidFill>
                  <a:latin typeface="Calibri" pitchFamily="34" charset="0"/>
                </a:defRPr>
              </a:lvl9pPr>
            </a:lstStyle>
            <a:p>
              <a:pPr algn="r" defTabSz="914400" fontAlgn="base">
                <a:spcBef>
                  <a:spcPct val="0"/>
                </a:spcBef>
                <a:spcAft>
                  <a:spcPct val="0"/>
                </a:spcAft>
                <a:defRPr/>
              </a:pPr>
              <a:r>
                <a:rPr lang="es-ES" altLang="es-ES" sz="1100" dirty="0">
                  <a:solidFill>
                    <a:prstClr val="white">
                      <a:lumMod val="50000"/>
                    </a:prstClr>
                  </a:solidFill>
                  <a:cs typeface="Arial" charset="0"/>
                </a:rPr>
                <a:t> </a:t>
              </a:r>
              <a:r>
                <a:rPr lang="es-ES" altLang="es-ES" sz="800" dirty="0" err="1">
                  <a:solidFill>
                    <a:prstClr val="white">
                      <a:lumMod val="50000"/>
                    </a:prstClr>
                  </a:solidFill>
                  <a:cs typeface="Arial" charset="0"/>
                </a:rPr>
                <a:t>Wikimedia</a:t>
              </a:r>
              <a:r>
                <a:rPr lang="es-ES" altLang="es-ES" sz="800" dirty="0">
                  <a:solidFill>
                    <a:prstClr val="white">
                      <a:lumMod val="50000"/>
                    </a:prstClr>
                  </a:solidFill>
                  <a:cs typeface="Arial" charset="0"/>
                </a:rPr>
                <a:t> </a:t>
              </a:r>
              <a:r>
                <a:rPr lang="es-ES" altLang="es-ES" sz="800" dirty="0" err="1">
                  <a:solidFill>
                    <a:prstClr val="white">
                      <a:lumMod val="50000"/>
                    </a:prstClr>
                  </a:solidFill>
                  <a:cs typeface="Arial" charset="0"/>
                </a:rPr>
                <a:t>Commons</a:t>
              </a:r>
              <a:r>
                <a:rPr lang="es-ES" altLang="es-ES" sz="800" dirty="0">
                  <a:solidFill>
                    <a:prstClr val="white">
                      <a:lumMod val="50000"/>
                    </a:prstClr>
                  </a:solidFill>
                  <a:cs typeface="Arial" charset="0"/>
                </a:rPr>
                <a:t> </a:t>
              </a:r>
            </a:p>
          </p:txBody>
        </p:sp>
        <p:sp>
          <p:nvSpPr>
            <p:cNvPr id="10" name="6 CuadroTexto">
              <a:extLst>
                <a:ext uri="{FF2B5EF4-FFF2-40B4-BE49-F238E27FC236}">
                  <a16:creationId xmlns:a16="http://schemas.microsoft.com/office/drawing/2014/main" id="{ECB99925-D950-406D-827E-D34DEDD7BC3F}"/>
                </a:ext>
              </a:extLst>
            </p:cNvPr>
            <p:cNvSpPr txBox="1"/>
            <p:nvPr/>
          </p:nvSpPr>
          <p:spPr>
            <a:xfrm>
              <a:off x="4932012" y="3414403"/>
              <a:ext cx="4165555" cy="338168"/>
            </a:xfrm>
            <a:prstGeom prst="rect">
              <a:avLst/>
            </a:prstGeom>
            <a:noFill/>
            <a:ln>
              <a:noFill/>
            </a:ln>
            <a:effectLst/>
          </p:spPr>
          <p:txBody>
            <a:bodyPr wrap="none" lIns="0" rIns="0" anchorCtr="1">
              <a:spAutoFit/>
            </a:bodyPr>
            <a:lstStyle/>
            <a:p>
              <a:pPr algn="r" defTabSz="914400">
                <a:defRPr sz="1800" b="0" i="0" u="none" strike="noStrike" kern="0" cap="none" spc="0" baseline="0">
                  <a:solidFill>
                    <a:srgbClr val="000000"/>
                  </a:solidFill>
                  <a:uFillTx/>
                </a:defRPr>
              </a:pPr>
              <a:r>
                <a:rPr lang="es-ES" sz="1600" i="1" kern="0" dirty="0">
                  <a:solidFill>
                    <a:prstClr val="black">
                      <a:lumMod val="65000"/>
                      <a:lumOff val="35000"/>
                    </a:prstClr>
                  </a:solidFill>
                  <a:latin typeface="Calibri"/>
                  <a:cs typeface="Arial" panose="020B0604020202020204" pitchFamily="34" charset="0"/>
                </a:rPr>
                <a:t>Quebrada de los Loros </a:t>
              </a:r>
              <a:r>
                <a:rPr lang="es-ES" sz="1600" kern="0" dirty="0">
                  <a:solidFill>
                    <a:prstClr val="black">
                      <a:lumMod val="65000"/>
                      <a:lumOff val="35000"/>
                    </a:prstClr>
                  </a:solidFill>
                  <a:latin typeface="Calibri"/>
                  <a:cs typeface="Arial" panose="020B0604020202020204" pitchFamily="34" charset="0"/>
                </a:rPr>
                <a:t>- Alberto Valenzuela Llanos</a:t>
              </a:r>
            </a:p>
          </p:txBody>
        </p:sp>
        <p:pic>
          <p:nvPicPr>
            <p:cNvPr id="11" name="Picture 4" descr="http://upload.wikimedia.org/wikipedia/commons/2/27/Naturaleza_en_flor.jpg">
              <a:extLst>
                <a:ext uri="{FF2B5EF4-FFF2-40B4-BE49-F238E27FC236}">
                  <a16:creationId xmlns:a16="http://schemas.microsoft.com/office/drawing/2014/main" id="{D7FD6F36-0E6E-4E11-AEF7-AC82F3D6B0BD}"/>
                </a:ext>
              </a:extLst>
            </p:cNvPr>
            <p:cNvPicPr>
              <a:picLocks noChangeAspect="1"/>
            </p:cNvPicPr>
            <p:nvPr/>
          </p:nvPicPr>
          <p:blipFill>
            <a:blip r:embed="rId2"/>
            <a:srcRect/>
            <a:stretch>
              <a:fillRect/>
            </a:stretch>
          </p:blipFill>
          <p:spPr bwMode="auto">
            <a:xfrm>
              <a:off x="-19347" y="-13320"/>
              <a:ext cx="4611638" cy="34102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upload.wikimedia.org/wikipedia/commons/0/06/%22Quebrada_de_los_loros%22.jpg">
              <a:extLst>
                <a:ext uri="{FF2B5EF4-FFF2-40B4-BE49-F238E27FC236}">
                  <a16:creationId xmlns:a16="http://schemas.microsoft.com/office/drawing/2014/main" id="{1ECAAF77-7B1D-478F-910A-5C108C2EC58F}"/>
                </a:ext>
              </a:extLst>
            </p:cNvPr>
            <p:cNvPicPr>
              <a:picLocks noChangeAspect="1"/>
            </p:cNvPicPr>
            <p:nvPr/>
          </p:nvPicPr>
          <p:blipFill>
            <a:blip r:embed="rId3"/>
            <a:srcRect/>
            <a:stretch>
              <a:fillRect/>
            </a:stretch>
          </p:blipFill>
          <p:spPr bwMode="auto">
            <a:xfrm>
              <a:off x="4635152" y="-13320"/>
              <a:ext cx="4530676" cy="3388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65799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4C0EC62-662C-4ED6-B088-5A5E77A17728}"/>
              </a:ext>
            </a:extLst>
          </p:cNvPr>
          <p:cNvSpPr>
            <a:spLocks noGrp="1"/>
          </p:cNvSpPr>
          <p:nvPr>
            <p:ph type="title"/>
          </p:nvPr>
        </p:nvSpPr>
        <p:spPr/>
        <p:txBody>
          <a:bodyPr>
            <a:noAutofit/>
          </a:bodyPr>
          <a:lstStyle/>
          <a:p>
            <a:r>
              <a:rPr lang="es-CL" sz="2400" dirty="0"/>
              <a:t>Observemos ambos paisajes, tienen distinta luz y por lo tanto distintos tonos. ¿Habrán sido pintados a la misma hora?</a:t>
            </a:r>
          </a:p>
        </p:txBody>
      </p:sp>
      <p:pic>
        <p:nvPicPr>
          <p:cNvPr id="7" name="Marcador de contenido 6">
            <a:extLst>
              <a:ext uri="{FF2B5EF4-FFF2-40B4-BE49-F238E27FC236}">
                <a16:creationId xmlns:a16="http://schemas.microsoft.com/office/drawing/2014/main" id="{6C354A96-F6A9-4BC9-8C91-42F43E1B783C}"/>
              </a:ext>
            </a:extLst>
          </p:cNvPr>
          <p:cNvPicPr>
            <a:picLocks noGrp="1" noChangeAspect="1"/>
          </p:cNvPicPr>
          <p:nvPr>
            <p:ph idx="1"/>
          </p:nvPr>
        </p:nvPicPr>
        <p:blipFill>
          <a:blip r:embed="rId2"/>
          <a:stretch>
            <a:fillRect/>
          </a:stretch>
        </p:blipFill>
        <p:spPr>
          <a:xfrm>
            <a:off x="4760912" y="261819"/>
            <a:ext cx="8349581" cy="6367581"/>
          </a:xfrm>
          <a:prstGeom prst="rect">
            <a:avLst/>
          </a:prstGeom>
        </p:spPr>
      </p:pic>
    </p:spTree>
    <p:extLst>
      <p:ext uri="{BB962C8B-B14F-4D97-AF65-F5344CB8AC3E}">
        <p14:creationId xmlns:p14="http://schemas.microsoft.com/office/powerpoint/2010/main" val="3137741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CE20DB-91AA-4753-B162-1A40EEF97E02}"/>
              </a:ext>
            </a:extLst>
          </p:cNvPr>
          <p:cNvSpPr>
            <a:spLocks noGrp="1"/>
          </p:cNvSpPr>
          <p:nvPr>
            <p:ph type="title"/>
          </p:nvPr>
        </p:nvSpPr>
        <p:spPr>
          <a:xfrm>
            <a:off x="677334" y="692543"/>
            <a:ext cx="3854528" cy="3393626"/>
          </a:xfrm>
        </p:spPr>
        <p:txBody>
          <a:bodyPr>
            <a:noAutofit/>
          </a:bodyPr>
          <a:lstStyle/>
          <a:p>
            <a:r>
              <a:rPr lang="es-CL" sz="2400" dirty="0"/>
              <a:t>Acá observamos un paisaje del artista Juan Francisco González con otros elementos, ¿cómo podemos denominar este tipo de paisaje?</a:t>
            </a:r>
          </a:p>
        </p:txBody>
      </p:sp>
      <p:grpSp>
        <p:nvGrpSpPr>
          <p:cNvPr id="5" name="1 Grupo">
            <a:extLst>
              <a:ext uri="{FF2B5EF4-FFF2-40B4-BE49-F238E27FC236}">
                <a16:creationId xmlns:a16="http://schemas.microsoft.com/office/drawing/2014/main" id="{0CB2498E-2821-45E9-8737-C6B5C90DBAE6}"/>
              </a:ext>
            </a:extLst>
          </p:cNvPr>
          <p:cNvGrpSpPr>
            <a:grpSpLocks/>
          </p:cNvGrpSpPr>
          <p:nvPr/>
        </p:nvGrpSpPr>
        <p:grpSpPr bwMode="auto">
          <a:xfrm>
            <a:off x="5638110" y="692543"/>
            <a:ext cx="5884612" cy="5348818"/>
            <a:chOff x="683568" y="0"/>
            <a:chExt cx="8425507" cy="6845300"/>
          </a:xfrm>
        </p:grpSpPr>
        <p:pic>
          <p:nvPicPr>
            <p:cNvPr id="6" name="Picture 6" descr="http://upload.wikimedia.org/wikipedia/commons/1/14/%22Callejon_de_San_Fernando%22%2C_Juan_Francisco_Gonzalez.jpg?uselang=es">
              <a:extLst>
                <a:ext uri="{FF2B5EF4-FFF2-40B4-BE49-F238E27FC236}">
                  <a16:creationId xmlns:a16="http://schemas.microsoft.com/office/drawing/2014/main" id="{21D39A78-10C0-41E8-B615-6592DF999BAF}"/>
                </a:ext>
              </a:extLst>
            </p:cNvPr>
            <p:cNvPicPr>
              <a:picLocks noChangeAspect="1"/>
            </p:cNvPicPr>
            <p:nvPr/>
          </p:nvPicPr>
          <p:blipFill>
            <a:blip r:embed="rId2"/>
            <a:srcRect/>
            <a:stretch>
              <a:fillRect/>
            </a:stretch>
          </p:blipFill>
          <p:spPr bwMode="auto">
            <a:xfrm>
              <a:off x="683568" y="0"/>
              <a:ext cx="7345924" cy="5459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CuadroTexto">
              <a:extLst>
                <a:ext uri="{FF2B5EF4-FFF2-40B4-BE49-F238E27FC236}">
                  <a16:creationId xmlns:a16="http://schemas.microsoft.com/office/drawing/2014/main" id="{AFF5222A-B75A-42F7-A3B8-1238729D18C0}"/>
                </a:ext>
              </a:extLst>
            </p:cNvPr>
            <p:cNvSpPr txBox="1">
              <a:spLocks noChangeArrowheads="1"/>
            </p:cNvSpPr>
            <p:nvPr/>
          </p:nvSpPr>
          <p:spPr bwMode="auto">
            <a:xfrm>
              <a:off x="3590503" y="5451475"/>
              <a:ext cx="4438990" cy="338138"/>
            </a:xfrm>
            <a:prstGeom prst="rect">
              <a:avLst/>
            </a:prstGeom>
            <a:noFill/>
            <a:ln>
              <a:noFill/>
            </a:ln>
            <a:effectLst/>
          </p:spPr>
          <p:txBody>
            <a:bodyPr wrap="none" anchorCtr="1">
              <a:spAutoFit/>
            </a:bodyPr>
            <a:lstStyle>
              <a:lvl1pPr>
                <a:defRPr sz="3200">
                  <a:solidFill>
                    <a:srgbClr val="000000"/>
                  </a:solidFill>
                  <a:latin typeface="Calibri" pitchFamily="34" charset="0"/>
                </a:defRPr>
              </a:lvl1pPr>
              <a:lvl2pPr>
                <a:defRPr sz="2800">
                  <a:solidFill>
                    <a:srgbClr val="000000"/>
                  </a:solidFill>
                  <a:latin typeface="Calibri" pitchFamily="34" charset="0"/>
                </a:defRPr>
              </a:lvl2pPr>
              <a:lvl3pPr>
                <a:defRPr sz="2400">
                  <a:solidFill>
                    <a:srgbClr val="000000"/>
                  </a:solidFill>
                  <a:latin typeface="Calibri" pitchFamily="34" charset="0"/>
                </a:defRPr>
              </a:lvl3pPr>
              <a:lvl4pPr>
                <a:defRPr sz="2000">
                  <a:solidFill>
                    <a:srgbClr val="000000"/>
                  </a:solidFill>
                  <a:latin typeface="Calibri" pitchFamily="34" charset="0"/>
                </a:defRPr>
              </a:lvl4pPr>
              <a:lvl5pPr>
                <a:defRPr sz="2000">
                  <a:solidFill>
                    <a:srgbClr val="000000"/>
                  </a:solidFill>
                  <a:latin typeface="Calibri" pitchFamily="34" charset="0"/>
                </a:defRPr>
              </a:lvl5pPr>
              <a:lvl6pPr hangingPunct="0">
                <a:defRPr sz="2000">
                  <a:solidFill>
                    <a:srgbClr val="000000"/>
                  </a:solidFill>
                  <a:latin typeface="Calibri" pitchFamily="34" charset="0"/>
                </a:defRPr>
              </a:lvl6pPr>
              <a:lvl7pPr hangingPunct="0">
                <a:defRPr sz="2000">
                  <a:solidFill>
                    <a:srgbClr val="000000"/>
                  </a:solidFill>
                  <a:latin typeface="Calibri" pitchFamily="34" charset="0"/>
                </a:defRPr>
              </a:lvl7pPr>
              <a:lvl8pPr hangingPunct="0">
                <a:defRPr sz="2000">
                  <a:solidFill>
                    <a:srgbClr val="000000"/>
                  </a:solidFill>
                  <a:latin typeface="Calibri" pitchFamily="34" charset="0"/>
                </a:defRPr>
              </a:lvl8pPr>
              <a:lvl9pPr hangingPunct="0">
                <a:defRPr sz="2000">
                  <a:solidFill>
                    <a:srgbClr val="000000"/>
                  </a:solidFill>
                  <a:latin typeface="Calibri" pitchFamily="34" charset="0"/>
                </a:defRPr>
              </a:lvl9pPr>
            </a:lstStyle>
            <a:p>
              <a:pPr algn="r">
                <a:defRPr/>
              </a:pPr>
              <a:r>
                <a:rPr lang="es-ES" altLang="es-ES" sz="1600" i="1" dirty="0">
                  <a:solidFill>
                    <a:schemeClr val="tx1">
                      <a:lumMod val="65000"/>
                      <a:lumOff val="35000"/>
                    </a:schemeClr>
                  </a:solidFill>
                  <a:cs typeface="Arial" charset="0"/>
                </a:rPr>
                <a:t>Callejón de San Fernando -</a:t>
              </a:r>
              <a:r>
                <a:rPr lang="es-ES" altLang="es-ES" sz="1600" dirty="0">
                  <a:solidFill>
                    <a:schemeClr val="tx1">
                      <a:lumMod val="65000"/>
                      <a:lumOff val="35000"/>
                    </a:schemeClr>
                  </a:solidFill>
                  <a:cs typeface="Arial" charset="0"/>
                </a:rPr>
                <a:t> Juan Francisco González</a:t>
              </a:r>
            </a:p>
          </p:txBody>
        </p:sp>
        <p:sp>
          <p:nvSpPr>
            <p:cNvPr id="8" name="5 CuadroTexto">
              <a:extLst>
                <a:ext uri="{FF2B5EF4-FFF2-40B4-BE49-F238E27FC236}">
                  <a16:creationId xmlns:a16="http://schemas.microsoft.com/office/drawing/2014/main" id="{977D3D49-F4F1-43DD-8E30-F5F105F71A44}"/>
                </a:ext>
              </a:extLst>
            </p:cNvPr>
            <p:cNvSpPr txBox="1">
              <a:spLocks noChangeArrowheads="1"/>
            </p:cNvSpPr>
            <p:nvPr/>
          </p:nvSpPr>
          <p:spPr bwMode="auto">
            <a:xfrm>
              <a:off x="7885019" y="6583363"/>
              <a:ext cx="1224056"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Calibri" pitchFamily="34" charset="0"/>
                </a:defRPr>
              </a:lvl1pPr>
              <a:lvl2pPr>
                <a:defRPr sz="2800">
                  <a:solidFill>
                    <a:srgbClr val="000000"/>
                  </a:solidFill>
                  <a:latin typeface="Calibri" pitchFamily="34" charset="0"/>
                </a:defRPr>
              </a:lvl2pPr>
              <a:lvl3pPr>
                <a:defRPr sz="2400">
                  <a:solidFill>
                    <a:srgbClr val="000000"/>
                  </a:solidFill>
                  <a:latin typeface="Calibri" pitchFamily="34" charset="0"/>
                </a:defRPr>
              </a:lvl3pPr>
              <a:lvl4pPr>
                <a:defRPr sz="2000">
                  <a:solidFill>
                    <a:srgbClr val="000000"/>
                  </a:solidFill>
                  <a:latin typeface="Calibri" pitchFamily="34" charset="0"/>
                </a:defRPr>
              </a:lvl4pPr>
              <a:lvl5pPr>
                <a:defRPr sz="2000">
                  <a:solidFill>
                    <a:srgbClr val="000000"/>
                  </a:solidFill>
                  <a:latin typeface="Calibri" pitchFamily="34" charset="0"/>
                </a:defRPr>
              </a:lvl5pPr>
              <a:lvl6pPr hangingPunct="0">
                <a:defRPr sz="2000">
                  <a:solidFill>
                    <a:srgbClr val="000000"/>
                  </a:solidFill>
                  <a:latin typeface="Calibri" pitchFamily="34" charset="0"/>
                </a:defRPr>
              </a:lvl6pPr>
              <a:lvl7pPr hangingPunct="0">
                <a:defRPr sz="2000">
                  <a:solidFill>
                    <a:srgbClr val="000000"/>
                  </a:solidFill>
                  <a:latin typeface="Calibri" pitchFamily="34" charset="0"/>
                </a:defRPr>
              </a:lvl7pPr>
              <a:lvl8pPr hangingPunct="0">
                <a:defRPr sz="2000">
                  <a:solidFill>
                    <a:srgbClr val="000000"/>
                  </a:solidFill>
                  <a:latin typeface="Calibri" pitchFamily="34" charset="0"/>
                </a:defRPr>
              </a:lvl8pPr>
              <a:lvl9pPr hangingPunct="0">
                <a:defRPr sz="2000">
                  <a:solidFill>
                    <a:srgbClr val="000000"/>
                  </a:solidFill>
                  <a:latin typeface="Calibri" pitchFamily="34" charset="0"/>
                </a:defRPr>
              </a:lvl9pPr>
            </a:lstStyle>
            <a:p>
              <a:pPr algn="r">
                <a:defRPr/>
              </a:pPr>
              <a:r>
                <a:rPr lang="es-ES" altLang="es-ES" sz="1100" dirty="0">
                  <a:solidFill>
                    <a:schemeClr val="bg1">
                      <a:lumMod val="50000"/>
                    </a:schemeClr>
                  </a:solidFill>
                  <a:cs typeface="Arial" charset="0"/>
                </a:rPr>
                <a:t> </a:t>
              </a:r>
              <a:r>
                <a:rPr lang="es-ES" altLang="es-ES" sz="800" dirty="0" err="1">
                  <a:solidFill>
                    <a:schemeClr val="bg1">
                      <a:lumMod val="50000"/>
                    </a:schemeClr>
                  </a:solidFill>
                  <a:cs typeface="Arial" charset="0"/>
                </a:rPr>
                <a:t>Wikimedia</a:t>
              </a:r>
              <a:r>
                <a:rPr lang="es-ES" altLang="es-ES" sz="800" dirty="0">
                  <a:solidFill>
                    <a:schemeClr val="bg1">
                      <a:lumMod val="50000"/>
                    </a:schemeClr>
                  </a:solidFill>
                  <a:cs typeface="Arial" charset="0"/>
                </a:rPr>
                <a:t> </a:t>
              </a:r>
              <a:r>
                <a:rPr lang="es-ES" altLang="es-ES" sz="800" dirty="0" err="1">
                  <a:solidFill>
                    <a:schemeClr val="bg1">
                      <a:lumMod val="50000"/>
                    </a:schemeClr>
                  </a:solidFill>
                  <a:cs typeface="Arial" charset="0"/>
                </a:rPr>
                <a:t>Commons</a:t>
              </a:r>
              <a:r>
                <a:rPr lang="es-ES" altLang="es-ES" sz="800" dirty="0">
                  <a:solidFill>
                    <a:schemeClr val="bg1">
                      <a:lumMod val="50000"/>
                    </a:schemeClr>
                  </a:solidFill>
                  <a:cs typeface="Arial" charset="0"/>
                </a:rPr>
                <a:t> </a:t>
              </a:r>
            </a:p>
          </p:txBody>
        </p:sp>
      </p:grpSp>
    </p:spTree>
    <p:extLst>
      <p:ext uri="{BB962C8B-B14F-4D97-AF65-F5344CB8AC3E}">
        <p14:creationId xmlns:p14="http://schemas.microsoft.com/office/powerpoint/2010/main" val="3512296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AA985A0-B65F-4804-981A-9B5C913A8E06}"/>
              </a:ext>
            </a:extLst>
          </p:cNvPr>
          <p:cNvSpPr>
            <a:spLocks noGrp="1"/>
          </p:cNvSpPr>
          <p:nvPr>
            <p:ph type="title"/>
          </p:nvPr>
        </p:nvSpPr>
        <p:spPr/>
        <p:txBody>
          <a:bodyPr>
            <a:normAutofit/>
          </a:bodyPr>
          <a:lstStyle/>
          <a:p>
            <a:r>
              <a:rPr lang="es-CL" sz="2400" dirty="0"/>
              <a:t>Esta es una pintura de la ciudad de Santiago, del pintor  Alberto Orrego Luco. ¿será una imagen de ahora o será antigua?, ¿qué elementos nos confirman la respuesta?</a:t>
            </a:r>
          </a:p>
        </p:txBody>
      </p:sp>
      <p:grpSp>
        <p:nvGrpSpPr>
          <p:cNvPr id="7" name="1 Grupo">
            <a:extLst>
              <a:ext uri="{FF2B5EF4-FFF2-40B4-BE49-F238E27FC236}">
                <a16:creationId xmlns:a16="http://schemas.microsoft.com/office/drawing/2014/main" id="{CF9384EA-05E7-4DB5-8F7C-60A11B15D55F}"/>
              </a:ext>
            </a:extLst>
          </p:cNvPr>
          <p:cNvGrpSpPr>
            <a:grpSpLocks/>
          </p:cNvGrpSpPr>
          <p:nvPr/>
        </p:nvGrpSpPr>
        <p:grpSpPr bwMode="auto">
          <a:xfrm>
            <a:off x="1732548" y="2334126"/>
            <a:ext cx="7010316" cy="4355432"/>
            <a:chOff x="-18355" y="992"/>
            <a:chExt cx="9170294" cy="6740752"/>
          </a:xfrm>
        </p:grpSpPr>
        <p:pic>
          <p:nvPicPr>
            <p:cNvPr id="8" name="Picture 2" descr="File:Alameda por Alberto Orrego luco.jpg">
              <a:hlinkClick r:id="rId2"/>
              <a:extLst>
                <a:ext uri="{FF2B5EF4-FFF2-40B4-BE49-F238E27FC236}">
                  <a16:creationId xmlns:a16="http://schemas.microsoft.com/office/drawing/2014/main" id="{28197A03-08E2-4148-B9FC-4A1FB3969A89}"/>
                </a:ext>
              </a:extLst>
            </p:cNvPr>
            <p:cNvPicPr>
              <a:picLocks noChangeAspect="1"/>
            </p:cNvPicPr>
            <p:nvPr/>
          </p:nvPicPr>
          <p:blipFill>
            <a:blip r:embed="rId3"/>
            <a:srcRect/>
            <a:stretch>
              <a:fillRect/>
            </a:stretch>
          </p:blipFill>
          <p:spPr bwMode="auto">
            <a:xfrm>
              <a:off x="-18355" y="992"/>
              <a:ext cx="9170294" cy="54437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CuadroTexto">
              <a:extLst>
                <a:ext uri="{FF2B5EF4-FFF2-40B4-BE49-F238E27FC236}">
                  <a16:creationId xmlns:a16="http://schemas.microsoft.com/office/drawing/2014/main" id="{7F8A6CB1-1D57-40DB-9861-5EA82B2E5103}"/>
                </a:ext>
              </a:extLst>
            </p:cNvPr>
            <p:cNvSpPr txBox="1">
              <a:spLocks noChangeArrowheads="1"/>
            </p:cNvSpPr>
            <p:nvPr/>
          </p:nvSpPr>
          <p:spPr bwMode="auto">
            <a:xfrm>
              <a:off x="4859664" y="5444712"/>
              <a:ext cx="4006547" cy="339736"/>
            </a:xfrm>
            <a:prstGeom prst="rect">
              <a:avLst/>
            </a:prstGeom>
            <a:noFill/>
            <a:ln>
              <a:noFill/>
            </a:ln>
            <a:effectLst/>
          </p:spPr>
          <p:txBody>
            <a:bodyPr wrap="none" anchorCtr="1">
              <a:spAutoFit/>
            </a:bodyPr>
            <a:lstStyle>
              <a:lvl1pPr>
                <a:defRPr sz="3200">
                  <a:solidFill>
                    <a:srgbClr val="000000"/>
                  </a:solidFill>
                  <a:latin typeface="Calibri" pitchFamily="34" charset="0"/>
                </a:defRPr>
              </a:lvl1pPr>
              <a:lvl2pPr>
                <a:defRPr sz="2800">
                  <a:solidFill>
                    <a:srgbClr val="000000"/>
                  </a:solidFill>
                  <a:latin typeface="Calibri" pitchFamily="34" charset="0"/>
                </a:defRPr>
              </a:lvl2pPr>
              <a:lvl3pPr>
                <a:defRPr sz="2400">
                  <a:solidFill>
                    <a:srgbClr val="000000"/>
                  </a:solidFill>
                  <a:latin typeface="Calibri" pitchFamily="34" charset="0"/>
                </a:defRPr>
              </a:lvl3pPr>
              <a:lvl4pPr>
                <a:defRPr sz="2000">
                  <a:solidFill>
                    <a:srgbClr val="000000"/>
                  </a:solidFill>
                  <a:latin typeface="Calibri" pitchFamily="34" charset="0"/>
                </a:defRPr>
              </a:lvl4pPr>
              <a:lvl5pPr>
                <a:defRPr sz="2000">
                  <a:solidFill>
                    <a:srgbClr val="000000"/>
                  </a:solidFill>
                  <a:latin typeface="Calibri" pitchFamily="34" charset="0"/>
                </a:defRPr>
              </a:lvl5pPr>
              <a:lvl6pPr hangingPunct="0">
                <a:defRPr sz="2000">
                  <a:solidFill>
                    <a:srgbClr val="000000"/>
                  </a:solidFill>
                  <a:latin typeface="Calibri" pitchFamily="34" charset="0"/>
                </a:defRPr>
              </a:lvl6pPr>
              <a:lvl7pPr hangingPunct="0">
                <a:defRPr sz="2000">
                  <a:solidFill>
                    <a:srgbClr val="000000"/>
                  </a:solidFill>
                  <a:latin typeface="Calibri" pitchFamily="34" charset="0"/>
                </a:defRPr>
              </a:lvl7pPr>
              <a:lvl8pPr hangingPunct="0">
                <a:defRPr sz="2000">
                  <a:solidFill>
                    <a:srgbClr val="000000"/>
                  </a:solidFill>
                  <a:latin typeface="Calibri" pitchFamily="34" charset="0"/>
                </a:defRPr>
              </a:lvl8pPr>
              <a:lvl9pPr hangingPunct="0">
                <a:defRPr sz="2000">
                  <a:solidFill>
                    <a:srgbClr val="000000"/>
                  </a:solidFill>
                  <a:latin typeface="Calibri" pitchFamily="34" charset="0"/>
                </a:defRPr>
              </a:lvl9pPr>
            </a:lstStyle>
            <a:p>
              <a:pPr algn="r">
                <a:defRPr/>
              </a:pPr>
              <a:r>
                <a:rPr lang="es-ES" altLang="es-ES" sz="1600" i="1" dirty="0">
                  <a:solidFill>
                    <a:schemeClr val="tx1">
                      <a:lumMod val="65000"/>
                      <a:lumOff val="35000"/>
                    </a:schemeClr>
                  </a:solidFill>
                  <a:cs typeface="Arial" charset="0"/>
                </a:rPr>
                <a:t>Alameda de las Delicias</a:t>
              </a:r>
              <a:r>
                <a:rPr lang="es-ES" altLang="es-ES" sz="1600" dirty="0">
                  <a:solidFill>
                    <a:schemeClr val="tx1">
                      <a:lumMod val="65000"/>
                      <a:lumOff val="35000"/>
                    </a:schemeClr>
                  </a:solidFill>
                  <a:cs typeface="Arial" charset="0"/>
                </a:rPr>
                <a:t> -  Alberto Orrego Luco</a:t>
              </a:r>
            </a:p>
          </p:txBody>
        </p:sp>
        <p:sp>
          <p:nvSpPr>
            <p:cNvPr id="10" name="3 CuadroTexto">
              <a:extLst>
                <a:ext uri="{FF2B5EF4-FFF2-40B4-BE49-F238E27FC236}">
                  <a16:creationId xmlns:a16="http://schemas.microsoft.com/office/drawing/2014/main" id="{9B33962A-A485-4054-AC21-E8E59C604F36}"/>
                </a:ext>
              </a:extLst>
            </p:cNvPr>
            <p:cNvSpPr txBox="1">
              <a:spLocks noChangeArrowheads="1"/>
            </p:cNvSpPr>
            <p:nvPr/>
          </p:nvSpPr>
          <p:spPr bwMode="auto">
            <a:xfrm>
              <a:off x="7812190" y="6479797"/>
              <a:ext cx="1223869" cy="26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rgbClr val="000000"/>
                  </a:solidFill>
                  <a:latin typeface="Calibri" pitchFamily="34" charset="0"/>
                </a:defRPr>
              </a:lvl1pPr>
              <a:lvl2pPr>
                <a:defRPr sz="2800">
                  <a:solidFill>
                    <a:srgbClr val="000000"/>
                  </a:solidFill>
                  <a:latin typeface="Calibri" pitchFamily="34" charset="0"/>
                </a:defRPr>
              </a:lvl2pPr>
              <a:lvl3pPr>
                <a:defRPr sz="2400">
                  <a:solidFill>
                    <a:srgbClr val="000000"/>
                  </a:solidFill>
                  <a:latin typeface="Calibri" pitchFamily="34" charset="0"/>
                </a:defRPr>
              </a:lvl3pPr>
              <a:lvl4pPr>
                <a:defRPr sz="2000">
                  <a:solidFill>
                    <a:srgbClr val="000000"/>
                  </a:solidFill>
                  <a:latin typeface="Calibri" pitchFamily="34" charset="0"/>
                </a:defRPr>
              </a:lvl4pPr>
              <a:lvl5pPr>
                <a:defRPr sz="2000">
                  <a:solidFill>
                    <a:srgbClr val="000000"/>
                  </a:solidFill>
                  <a:latin typeface="Calibri" pitchFamily="34" charset="0"/>
                </a:defRPr>
              </a:lvl5pPr>
              <a:lvl6pPr hangingPunct="0">
                <a:defRPr sz="2000">
                  <a:solidFill>
                    <a:srgbClr val="000000"/>
                  </a:solidFill>
                  <a:latin typeface="Calibri" pitchFamily="34" charset="0"/>
                </a:defRPr>
              </a:lvl6pPr>
              <a:lvl7pPr hangingPunct="0">
                <a:defRPr sz="2000">
                  <a:solidFill>
                    <a:srgbClr val="000000"/>
                  </a:solidFill>
                  <a:latin typeface="Calibri" pitchFamily="34" charset="0"/>
                </a:defRPr>
              </a:lvl7pPr>
              <a:lvl8pPr hangingPunct="0">
                <a:defRPr sz="2000">
                  <a:solidFill>
                    <a:srgbClr val="000000"/>
                  </a:solidFill>
                  <a:latin typeface="Calibri" pitchFamily="34" charset="0"/>
                </a:defRPr>
              </a:lvl8pPr>
              <a:lvl9pPr hangingPunct="0">
                <a:defRPr sz="2000">
                  <a:solidFill>
                    <a:srgbClr val="000000"/>
                  </a:solidFill>
                  <a:latin typeface="Calibri" pitchFamily="34" charset="0"/>
                </a:defRPr>
              </a:lvl9pPr>
            </a:lstStyle>
            <a:p>
              <a:pPr algn="r">
                <a:defRPr/>
              </a:pPr>
              <a:r>
                <a:rPr lang="es-ES" altLang="es-ES" sz="1100" dirty="0">
                  <a:solidFill>
                    <a:schemeClr val="bg1">
                      <a:lumMod val="50000"/>
                    </a:schemeClr>
                  </a:solidFill>
                  <a:cs typeface="Arial" charset="0"/>
                </a:rPr>
                <a:t> </a:t>
              </a:r>
              <a:r>
                <a:rPr lang="es-ES" altLang="es-ES" sz="800" dirty="0" err="1">
                  <a:solidFill>
                    <a:schemeClr val="bg1">
                      <a:lumMod val="50000"/>
                    </a:schemeClr>
                  </a:solidFill>
                  <a:cs typeface="Arial" charset="0"/>
                </a:rPr>
                <a:t>Wikimedia</a:t>
              </a:r>
              <a:r>
                <a:rPr lang="es-ES" altLang="es-ES" sz="800" dirty="0">
                  <a:solidFill>
                    <a:schemeClr val="bg1">
                      <a:lumMod val="50000"/>
                    </a:schemeClr>
                  </a:solidFill>
                  <a:cs typeface="Arial" charset="0"/>
                </a:rPr>
                <a:t> </a:t>
              </a:r>
              <a:r>
                <a:rPr lang="es-ES" altLang="es-ES" sz="800" dirty="0" err="1">
                  <a:solidFill>
                    <a:schemeClr val="bg1">
                      <a:lumMod val="50000"/>
                    </a:schemeClr>
                  </a:solidFill>
                  <a:cs typeface="Arial" charset="0"/>
                </a:rPr>
                <a:t>Commons</a:t>
              </a:r>
              <a:r>
                <a:rPr lang="es-ES" altLang="es-ES" sz="800" dirty="0">
                  <a:solidFill>
                    <a:schemeClr val="bg1">
                      <a:lumMod val="50000"/>
                    </a:schemeClr>
                  </a:solidFill>
                  <a:cs typeface="Arial" charset="0"/>
                </a:rPr>
                <a:t> </a:t>
              </a:r>
            </a:p>
          </p:txBody>
        </p:sp>
      </p:grpSp>
    </p:spTree>
    <p:extLst>
      <p:ext uri="{BB962C8B-B14F-4D97-AF65-F5344CB8AC3E}">
        <p14:creationId xmlns:p14="http://schemas.microsoft.com/office/powerpoint/2010/main" val="2723775550"/>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39</TotalTime>
  <Words>639</Words>
  <Application>Microsoft Office PowerPoint</Application>
  <PresentationFormat>Panorámica</PresentationFormat>
  <Paragraphs>39</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Abadi</vt:lpstr>
      <vt:lpstr>Arial</vt:lpstr>
      <vt:lpstr>Calibri</vt:lpstr>
      <vt:lpstr>Raleway</vt:lpstr>
      <vt:lpstr>Trebuchet MS</vt:lpstr>
      <vt:lpstr>Wingdings 3</vt:lpstr>
      <vt:lpstr>Faceta</vt:lpstr>
      <vt:lpstr>Introducción a Unidad 1  Artes Visuales 8vo </vt:lpstr>
      <vt:lpstr>Unidad 1: Las personas y el paisaje.  Creación de manifestaciones visuales acerca de la naturaleza, el paisaje y la relación que establecen las personas con estos.   </vt:lpstr>
      <vt:lpstr>En estas viñetas observaremos la visión de algunos artistas chilenos para presentarnos nuestro propio paisaje en el pasado, y como este ha cambiado, esto nos permite la posibilidad de imaginar un nuevo paisaje, un paisaje actualizado debido a la intervención que ejercemos  en el. </vt:lpstr>
      <vt:lpstr>En el paisaje anterior del maestro Pedro Lira, pudimos observar que se componía de varios elementos, acá los presentamos seccionados. </vt:lpstr>
      <vt:lpstr>En este paisaje del artista Alberto Valenzuela Llanos podemos observar que pinta la Cordillera de los Andes, pero el SELECCIONA  una parte de ella para trabajarla. Podemos decir que selecciona un DETALLE del paisaje que tenía ante sus ojos.</vt:lpstr>
      <vt:lpstr>Observemos estas obras de Alberto Valenzuela Llanos.  ¿Que tienen en común? ¿Qué diferencias hay entre ambos? Responde estas y las otras preguntas en tu croquera.</vt:lpstr>
      <vt:lpstr>Observemos ambos paisajes, tienen distinta luz y por lo tanto distintos tonos. ¿Habrán sido pintados a la misma hora?</vt:lpstr>
      <vt:lpstr>Acá observamos un paisaje del artista Juan Francisco González con otros elementos, ¿cómo podemos denominar este tipo de paisaje?</vt:lpstr>
      <vt:lpstr>Esta es una pintura de la ciudad de Santiago, del pintor  Alberto Orrego Luco. ¿será una imagen de ahora o será antigua?, ¿qué elementos nos confirman la respuesta?</vt:lpstr>
      <vt:lpstr>Acá una pintura de una laguna del Parque Cousiño, en Santiago, ya no existe la laguna….</vt:lpstr>
      <vt:lpstr>¿Qué reflexión nos merece la pintura de Laguna del Parque Cousiño?</vt:lpstr>
      <vt:lpstr>Presentación de PowerPoint</vt:lpstr>
      <vt:lpstr>Esta presentación fué la introducción de las actividades que estarán disponibles en los próximos días en la página del Liceo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 Unidad 1  Artes Visuales 8vo </dc:title>
  <dc:creator>Barbara Soledad Campillay Nunez (barbara.campillay)</dc:creator>
  <cp:lastModifiedBy>Barbara Soledad Campillay Nunez (barbara.campillay)</cp:lastModifiedBy>
  <cp:revision>9</cp:revision>
  <dcterms:created xsi:type="dcterms:W3CDTF">2020-03-19T01:59:30Z</dcterms:created>
  <dcterms:modified xsi:type="dcterms:W3CDTF">2020-03-19T21:32:41Z</dcterms:modified>
</cp:coreProperties>
</file>