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3" r:id="rId5"/>
    <p:sldId id="264" r:id="rId6"/>
    <p:sldId id="261" r:id="rId7"/>
    <p:sldId id="262" r:id="rId8"/>
    <p:sldId id="265" r:id="rId9"/>
    <p:sldId id="260" r:id="rId10"/>
    <p:sldId id="266" r:id="rId11"/>
    <p:sldId id="267" r:id="rId12"/>
    <p:sldId id="268"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1"/>
    <p:restoredTop sz="95638"/>
  </p:normalViewPr>
  <p:slideViewPr>
    <p:cSldViewPr snapToGrid="0" snapToObjects="1">
      <p:cViewPr varScale="1">
        <p:scale>
          <a:sx n="122" d="100"/>
          <a:sy n="122" d="100"/>
        </p:scale>
        <p:origin x="216" y="3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3/17/20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3/17/20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3/17/20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3/17/20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3/17/20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3/17/20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3/17/20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3/17/20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3/17/20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FDF58-052A-8849-BA7E-2A266DC6EEAA}"/>
              </a:ext>
            </a:extLst>
          </p:cNvPr>
          <p:cNvSpPr>
            <a:spLocks noGrp="1"/>
          </p:cNvSpPr>
          <p:nvPr>
            <p:ph type="ctrTitle"/>
          </p:nvPr>
        </p:nvSpPr>
        <p:spPr/>
        <p:txBody>
          <a:bodyPr/>
          <a:lstStyle/>
          <a:p>
            <a:r>
              <a:rPr lang="es-CL" dirty="0"/>
              <a:t>LECTURA Y ESCRITURA ESPECIALIZADA</a:t>
            </a:r>
          </a:p>
        </p:txBody>
      </p:sp>
      <p:sp>
        <p:nvSpPr>
          <p:cNvPr id="3" name="Subtítulo 2">
            <a:extLst>
              <a:ext uri="{FF2B5EF4-FFF2-40B4-BE49-F238E27FC236}">
                <a16:creationId xmlns:a16="http://schemas.microsoft.com/office/drawing/2014/main" id="{552D4A76-FBA6-3948-BE41-8DBCE0F0EB3D}"/>
              </a:ext>
            </a:extLst>
          </p:cNvPr>
          <p:cNvSpPr>
            <a:spLocks noGrp="1"/>
          </p:cNvSpPr>
          <p:nvPr>
            <p:ph type="subTitle" idx="1"/>
          </p:nvPr>
        </p:nvSpPr>
        <p:spPr/>
        <p:txBody>
          <a:bodyPr/>
          <a:lstStyle/>
          <a:p>
            <a:r>
              <a:rPr lang="es-CL" dirty="0"/>
              <a:t>PROF. PATRICIO OLIVARES</a:t>
            </a:r>
          </a:p>
        </p:txBody>
      </p:sp>
    </p:spTree>
    <p:extLst>
      <p:ext uri="{BB962C8B-B14F-4D97-AF65-F5344CB8AC3E}">
        <p14:creationId xmlns:p14="http://schemas.microsoft.com/office/powerpoint/2010/main" val="1357644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EAD499-A67F-7949-B4DE-80281443D1CE}"/>
              </a:ext>
            </a:extLst>
          </p:cNvPr>
          <p:cNvSpPr>
            <a:spLocks noGrp="1"/>
          </p:cNvSpPr>
          <p:nvPr>
            <p:ph idx="1"/>
          </p:nvPr>
        </p:nvSpPr>
        <p:spPr>
          <a:xfrm>
            <a:off x="285008" y="380011"/>
            <a:ext cx="11094192" cy="6477990"/>
          </a:xfrm>
        </p:spPr>
        <p:txBody>
          <a:bodyPr/>
          <a:lstStyle/>
          <a:p>
            <a:r>
              <a:rPr lang="es-CL" dirty="0"/>
              <a:t>Tanto en China como en Japón existen en la actualidad sistemas de escritura ideográfica. Así, el chino cuenta con 50 mil caracteres diferentes, lo que complica muchísimo aprender la escritura de este idioma, incluso para sus propios hablantes. </a:t>
            </a:r>
          </a:p>
          <a:p>
            <a:endParaRPr lang="es-CL" dirty="0"/>
          </a:p>
          <a:p>
            <a:pPr marL="0" lvl="0" indent="0" eaLnBrk="0" fontAlgn="base" hangingPunct="0">
              <a:lnSpc>
                <a:spcPct val="100000"/>
              </a:lnSpc>
              <a:spcBef>
                <a:spcPct val="0"/>
              </a:spcBef>
              <a:spcAft>
                <a:spcPct val="0"/>
              </a:spcAft>
              <a:buNone/>
            </a:pPr>
            <a:r>
              <a:rPr lang="es-CL" altLang="es-CL" sz="2400" dirty="0">
                <a:latin typeface="Times New Roman" panose="02020603050405020304" pitchFamily="18" charset="0"/>
              </a:rPr>
              <a:t>Ejemplos de pictogramas chinos </a:t>
            </a:r>
            <a:endParaRPr lang="es-CL" altLang="es-CL" sz="2400" dirty="0"/>
          </a:p>
          <a:p>
            <a:pPr marL="0" lvl="0" indent="0" eaLnBrk="0" fontAlgn="base" hangingPunct="0">
              <a:lnSpc>
                <a:spcPct val="100000"/>
              </a:lnSpc>
              <a:spcBef>
                <a:spcPct val="0"/>
              </a:spcBef>
              <a:spcAft>
                <a:spcPct val="0"/>
              </a:spcAft>
              <a:buNone/>
            </a:pPr>
            <a:r>
              <a:rPr lang="es-CL" altLang="es-CL" sz="2400" dirty="0">
                <a:latin typeface="Times New Roman" panose="02020603050405020304" pitchFamily="18" charset="0"/>
              </a:rPr>
              <a:t>A la derecha tenemos el pictograma que representa “hombre” y a la izquierda el de “árbol” </a:t>
            </a:r>
          </a:p>
          <a:p>
            <a:pPr marL="0" lvl="0" indent="0" eaLnBrk="0" fontAlgn="base" hangingPunct="0">
              <a:lnSpc>
                <a:spcPct val="100000"/>
              </a:lnSpc>
              <a:spcBef>
                <a:spcPct val="0"/>
              </a:spcBef>
              <a:spcAft>
                <a:spcPct val="0"/>
              </a:spcAft>
              <a:buNone/>
            </a:pPr>
            <a:endParaRPr lang="es-CL" altLang="es-CL" sz="2400" dirty="0">
              <a:latin typeface="Times New Roman" panose="02020603050405020304" pitchFamily="18" charset="0"/>
            </a:endParaRPr>
          </a:p>
          <a:p>
            <a:pPr marL="0" lvl="0" indent="0" eaLnBrk="0" fontAlgn="base" hangingPunct="0">
              <a:lnSpc>
                <a:spcPct val="100000"/>
              </a:lnSpc>
              <a:spcBef>
                <a:spcPct val="0"/>
              </a:spcBef>
              <a:spcAft>
                <a:spcPct val="0"/>
              </a:spcAft>
              <a:buNone/>
            </a:pPr>
            <a:endParaRPr lang="es-CL" altLang="es-CL" sz="2400" dirty="0">
              <a:latin typeface="Times New Roman" panose="02020603050405020304" pitchFamily="18" charset="0"/>
            </a:endParaRPr>
          </a:p>
          <a:p>
            <a:pPr marL="0" lvl="0" indent="0" eaLnBrk="0" fontAlgn="base" hangingPunct="0">
              <a:lnSpc>
                <a:spcPct val="100000"/>
              </a:lnSpc>
              <a:spcBef>
                <a:spcPct val="0"/>
              </a:spcBef>
              <a:spcAft>
                <a:spcPct val="0"/>
              </a:spcAft>
              <a:buNone/>
            </a:pPr>
            <a:endParaRPr lang="es-CL" altLang="es-CL" sz="2400" dirty="0">
              <a:latin typeface="Times New Roman" panose="02020603050405020304" pitchFamily="18" charset="0"/>
            </a:endParaRPr>
          </a:p>
          <a:p>
            <a:pPr marL="0" lvl="0" indent="0" eaLnBrk="0" fontAlgn="base" hangingPunct="0">
              <a:lnSpc>
                <a:spcPct val="100000"/>
              </a:lnSpc>
              <a:spcBef>
                <a:spcPct val="0"/>
              </a:spcBef>
              <a:spcAft>
                <a:spcPct val="0"/>
              </a:spcAft>
              <a:buNone/>
            </a:pPr>
            <a:endParaRPr lang="es-CL" altLang="es-CL" sz="2400" dirty="0"/>
          </a:p>
          <a:p>
            <a:pPr marL="0" lvl="0" indent="0" eaLnBrk="0" fontAlgn="base" hangingPunct="0">
              <a:lnSpc>
                <a:spcPct val="100000"/>
              </a:lnSpc>
              <a:spcBef>
                <a:spcPct val="0"/>
              </a:spcBef>
              <a:spcAft>
                <a:spcPct val="0"/>
              </a:spcAft>
              <a:buNone/>
            </a:pPr>
            <a:r>
              <a:rPr lang="es-CL" altLang="es-CL" sz="2400" dirty="0">
                <a:latin typeface="Times New Roman" panose="02020603050405020304" pitchFamily="18" charset="0"/>
              </a:rPr>
              <a:t>Ejemplos de ideogramas chinos </a:t>
            </a:r>
            <a:endParaRPr lang="es-CL" altLang="es-CL" sz="2400" dirty="0"/>
          </a:p>
          <a:p>
            <a:pPr marL="0" lvl="0" indent="0" eaLnBrk="0" fontAlgn="base" hangingPunct="0">
              <a:lnSpc>
                <a:spcPct val="100000"/>
              </a:lnSpc>
              <a:spcBef>
                <a:spcPct val="0"/>
              </a:spcBef>
              <a:spcAft>
                <a:spcPct val="0"/>
              </a:spcAft>
              <a:buNone/>
            </a:pPr>
            <a:r>
              <a:rPr lang="es-CL" altLang="es-CL" sz="2400" dirty="0">
                <a:latin typeface="Times New Roman" panose="02020603050405020304" pitchFamily="18" charset="0"/>
              </a:rPr>
              <a:t>A la derecha tenemos el ideograma que representa “prisionero” y a la izquierda el que representa “bosque” </a:t>
            </a:r>
            <a:endParaRPr lang="es-CL" altLang="es-CL" sz="2400" dirty="0"/>
          </a:p>
          <a:p>
            <a:endParaRPr lang="es-CL" dirty="0"/>
          </a:p>
          <a:p>
            <a:pPr marL="0" indent="0">
              <a:buNone/>
            </a:pPr>
            <a:endParaRPr lang="es-CL" dirty="0"/>
          </a:p>
        </p:txBody>
      </p:sp>
      <p:pic>
        <p:nvPicPr>
          <p:cNvPr id="2050" name="Picture 2" descr="page3image2686976">
            <a:extLst>
              <a:ext uri="{FF2B5EF4-FFF2-40B4-BE49-F238E27FC236}">
                <a16:creationId xmlns:a16="http://schemas.microsoft.com/office/drawing/2014/main" id="{A0F1C794-722E-404D-AC77-FDC27A80A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104" y="2984499"/>
            <a:ext cx="2032000" cy="8890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3image2698832">
            <a:extLst>
              <a:ext uri="{FF2B5EF4-FFF2-40B4-BE49-F238E27FC236}">
                <a16:creationId xmlns:a16="http://schemas.microsoft.com/office/drawing/2014/main" id="{C7A29923-AD1C-4C41-967D-2B388471A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104" y="5746163"/>
            <a:ext cx="2032000" cy="88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220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673B3D-D51B-E544-A3FD-E00689FD2141}"/>
              </a:ext>
            </a:extLst>
          </p:cNvPr>
          <p:cNvSpPr>
            <a:spLocks noGrp="1"/>
          </p:cNvSpPr>
          <p:nvPr>
            <p:ph type="title"/>
          </p:nvPr>
        </p:nvSpPr>
        <p:spPr>
          <a:xfrm>
            <a:off x="221906" y="160599"/>
            <a:ext cx="8610600" cy="696291"/>
          </a:xfrm>
        </p:spPr>
        <p:txBody>
          <a:bodyPr>
            <a:normAutofit/>
          </a:bodyPr>
          <a:lstStyle/>
          <a:p>
            <a:r>
              <a:rPr lang="es-CL" sz="2400" dirty="0"/>
              <a:t>La letra: el nacimiento del alfabeto.</a:t>
            </a:r>
          </a:p>
        </p:txBody>
      </p:sp>
      <p:sp>
        <p:nvSpPr>
          <p:cNvPr id="3" name="Marcador de contenido 2">
            <a:extLst>
              <a:ext uri="{FF2B5EF4-FFF2-40B4-BE49-F238E27FC236}">
                <a16:creationId xmlns:a16="http://schemas.microsoft.com/office/drawing/2014/main" id="{1E48F67D-5978-634F-B4C4-350628249D40}"/>
              </a:ext>
            </a:extLst>
          </p:cNvPr>
          <p:cNvSpPr>
            <a:spLocks noGrp="1"/>
          </p:cNvSpPr>
          <p:nvPr>
            <p:ph idx="1"/>
          </p:nvPr>
        </p:nvSpPr>
        <p:spPr>
          <a:xfrm>
            <a:off x="0" y="890649"/>
            <a:ext cx="8610600" cy="5618493"/>
          </a:xfrm>
        </p:spPr>
        <p:txBody>
          <a:bodyPr>
            <a:normAutofit/>
          </a:bodyPr>
          <a:lstStyle/>
          <a:p>
            <a:pPr algn="just"/>
            <a:r>
              <a:rPr lang="es-CL" sz="2000" dirty="0"/>
              <a:t>La siguiente evolución en los sistemas de escritura se produjo cuando empiezan a aparecer las letras, que son signos que representan sonidos y no ideas. Con las letras surge el alfabeto. </a:t>
            </a:r>
          </a:p>
          <a:p>
            <a:pPr algn="just"/>
            <a:r>
              <a:rPr lang="es-CL" sz="2000" dirty="0"/>
              <a:t>En los primeros alfabetos, cada letra representa una sílaba, por lo que se les llama silabarios. De este modo, en una época muy temprana los signos de la escritura jeroglífica de Egipto empezaron a representar sílabas y algunos siglos más tarde la escritura cuneiforme también se hizo silábica. </a:t>
            </a:r>
          </a:p>
          <a:p>
            <a:pPr algn="just"/>
            <a:r>
              <a:rPr lang="es-CL" sz="2000" dirty="0"/>
              <a:t>Por otro lado, surgieron nuevos silabarios a medida que nuevos pueblos necesitaban sistemas de escrituras adaptados a sus sonidos particulares. De todos estos nuevos sistemas de escritura, el que más éxito tuvo fue el alfabeto fenicio, ya que constaba solamente de 22 signos bastante sencillos de representar en comparación con los cientos de signos que usaban aún los sistemas jeroglífico y cuneiforme.</a:t>
            </a:r>
          </a:p>
          <a:p>
            <a:pPr algn="just"/>
            <a:r>
              <a:rPr lang="es-CL" sz="2000" dirty="0"/>
              <a:t>Latin, griego,fenicio, hebreo, árabe.</a:t>
            </a:r>
          </a:p>
          <a:p>
            <a:pPr algn="just"/>
            <a:endParaRPr lang="es-CL" dirty="0"/>
          </a:p>
        </p:txBody>
      </p:sp>
      <p:pic>
        <p:nvPicPr>
          <p:cNvPr id="4" name="Imagen 3">
            <a:extLst>
              <a:ext uri="{FF2B5EF4-FFF2-40B4-BE49-F238E27FC236}">
                <a16:creationId xmlns:a16="http://schemas.microsoft.com/office/drawing/2014/main" id="{7D12D748-E2BA-2442-94F4-405055724620}"/>
              </a:ext>
            </a:extLst>
          </p:cNvPr>
          <p:cNvPicPr>
            <a:picLocks noChangeAspect="1"/>
          </p:cNvPicPr>
          <p:nvPr/>
        </p:nvPicPr>
        <p:blipFill>
          <a:blip r:embed="rId2"/>
          <a:stretch>
            <a:fillRect/>
          </a:stretch>
        </p:blipFill>
        <p:spPr>
          <a:xfrm>
            <a:off x="9305365" y="0"/>
            <a:ext cx="2886635" cy="6858000"/>
          </a:xfrm>
          <a:prstGeom prst="rect">
            <a:avLst/>
          </a:prstGeom>
        </p:spPr>
      </p:pic>
    </p:spTree>
    <p:extLst>
      <p:ext uri="{BB962C8B-B14F-4D97-AF65-F5344CB8AC3E}">
        <p14:creationId xmlns:p14="http://schemas.microsoft.com/office/powerpoint/2010/main" val="1049862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0C6E8C-E71F-4E45-B643-2BDCBC57AABA}"/>
              </a:ext>
            </a:extLst>
          </p:cNvPr>
          <p:cNvSpPr>
            <a:spLocks noGrp="1"/>
          </p:cNvSpPr>
          <p:nvPr>
            <p:ph type="title"/>
          </p:nvPr>
        </p:nvSpPr>
        <p:spPr>
          <a:xfrm>
            <a:off x="1128584" y="0"/>
            <a:ext cx="8610600" cy="518984"/>
          </a:xfrm>
        </p:spPr>
        <p:txBody>
          <a:bodyPr>
            <a:normAutofit/>
          </a:bodyPr>
          <a:lstStyle/>
          <a:p>
            <a:pPr algn="ctr"/>
            <a:r>
              <a:rPr lang="es-CL" sz="2400" dirty="0"/>
              <a:t>Actividades</a:t>
            </a:r>
          </a:p>
        </p:txBody>
      </p:sp>
      <p:sp>
        <p:nvSpPr>
          <p:cNvPr id="3" name="Marcador de contenido 2">
            <a:extLst>
              <a:ext uri="{FF2B5EF4-FFF2-40B4-BE49-F238E27FC236}">
                <a16:creationId xmlns:a16="http://schemas.microsoft.com/office/drawing/2014/main" id="{FF29EDE1-34CF-0B42-AAE0-E442F395331A}"/>
              </a:ext>
            </a:extLst>
          </p:cNvPr>
          <p:cNvSpPr>
            <a:spLocks noGrp="1"/>
          </p:cNvSpPr>
          <p:nvPr>
            <p:ph idx="1"/>
          </p:nvPr>
        </p:nvSpPr>
        <p:spPr>
          <a:xfrm>
            <a:off x="685800" y="518984"/>
            <a:ext cx="10820400" cy="5699701"/>
          </a:xfrm>
        </p:spPr>
        <p:txBody>
          <a:bodyPr/>
          <a:lstStyle/>
          <a:p>
            <a:r>
              <a:rPr lang="es-CL" dirty="0"/>
              <a:t>Responde las siguientes preguntas:</a:t>
            </a:r>
          </a:p>
          <a:p>
            <a:pPr marL="0" indent="0">
              <a:buNone/>
            </a:pPr>
            <a:r>
              <a:rPr lang="es-CL" dirty="0"/>
              <a:t>1.- ¿Qué es el neolítico? ¿Por qué fue muy importante para la historia de la Humanidad? </a:t>
            </a:r>
          </a:p>
          <a:p>
            <a:pPr marL="0" indent="0">
              <a:buNone/>
            </a:pPr>
            <a:r>
              <a:rPr lang="es-CL" dirty="0"/>
              <a:t>2.- ¿Qué es Mesopotamia? ¿Por qué es muy importante para la historia de la Humanidad? </a:t>
            </a:r>
          </a:p>
          <a:p>
            <a:pPr marL="0" indent="0">
              <a:buNone/>
            </a:pPr>
            <a:r>
              <a:rPr lang="es-CL" dirty="0"/>
              <a:t>3.- ¿Quiénes eran los sumerios? ¿Y los babilonios? Indica algunos de sus inventos. </a:t>
            </a:r>
          </a:p>
          <a:p>
            <a:pPr marL="0" indent="0">
              <a:buNone/>
            </a:pPr>
            <a:endParaRPr lang="es-CL" dirty="0"/>
          </a:p>
          <a:p>
            <a:pPr marL="0" indent="0">
              <a:buNone/>
            </a:pPr>
            <a:endParaRPr lang="es-CL" dirty="0"/>
          </a:p>
          <a:p>
            <a:pPr marL="0" indent="0">
              <a:buNone/>
            </a:pPr>
            <a:endParaRPr lang="es-CL" dirty="0"/>
          </a:p>
          <a:p>
            <a:pPr marL="0" indent="0">
              <a:buNone/>
            </a:pPr>
            <a:endParaRPr lang="es-CL" dirty="0"/>
          </a:p>
          <a:p>
            <a:pPr marL="0" indent="0">
              <a:buNone/>
            </a:pPr>
            <a:endParaRPr lang="es-CL" dirty="0"/>
          </a:p>
          <a:p>
            <a:pPr marL="0" indent="0">
              <a:buNone/>
            </a:pPr>
            <a:r>
              <a:rPr lang="es-CL" dirty="0"/>
              <a:t>Indica si los siguientes signos son pictogramas o ideogramas y cuál es su significado aproximado: </a:t>
            </a:r>
          </a:p>
          <a:p>
            <a:pPr marL="0" indent="0">
              <a:buNone/>
            </a:pPr>
            <a:endParaRPr lang="es-CL" dirty="0"/>
          </a:p>
          <a:p>
            <a:endParaRPr lang="es-CL" dirty="0"/>
          </a:p>
        </p:txBody>
      </p:sp>
    </p:spTree>
    <p:extLst>
      <p:ext uri="{BB962C8B-B14F-4D97-AF65-F5344CB8AC3E}">
        <p14:creationId xmlns:p14="http://schemas.microsoft.com/office/powerpoint/2010/main" val="817285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CA003F83-EF39-444A-B04E-C95079389AD6}"/>
              </a:ext>
            </a:extLst>
          </p:cNvPr>
          <p:cNvGraphicFramePr>
            <a:graphicFrameLocks noGrp="1"/>
          </p:cNvGraphicFramePr>
          <p:nvPr>
            <p:extLst>
              <p:ext uri="{D42A27DB-BD31-4B8C-83A1-F6EECF244321}">
                <p14:modId xmlns:p14="http://schemas.microsoft.com/office/powerpoint/2010/main" val="4290739817"/>
              </p:ext>
            </p:extLst>
          </p:nvPr>
        </p:nvGraphicFramePr>
        <p:xfrm>
          <a:off x="268941" y="-1"/>
          <a:ext cx="9406724" cy="6544232"/>
        </p:xfrm>
        <a:graphic>
          <a:graphicData uri="http://schemas.openxmlformats.org/drawingml/2006/table">
            <a:tbl>
              <a:tblPr firstRow="1" bandRow="1">
                <a:tableStyleId>{5C22544A-7EE6-4342-B048-85BDC9FD1C3A}</a:tableStyleId>
              </a:tblPr>
              <a:tblGrid>
                <a:gridCol w="968188">
                  <a:extLst>
                    <a:ext uri="{9D8B030D-6E8A-4147-A177-3AD203B41FA5}">
                      <a16:colId xmlns:a16="http://schemas.microsoft.com/office/drawing/2014/main" val="1836384895"/>
                    </a:ext>
                  </a:extLst>
                </a:gridCol>
                <a:gridCol w="2736982">
                  <a:extLst>
                    <a:ext uri="{9D8B030D-6E8A-4147-A177-3AD203B41FA5}">
                      <a16:colId xmlns:a16="http://schemas.microsoft.com/office/drawing/2014/main" val="2271135742"/>
                    </a:ext>
                  </a:extLst>
                </a:gridCol>
                <a:gridCol w="2850777">
                  <a:extLst>
                    <a:ext uri="{9D8B030D-6E8A-4147-A177-3AD203B41FA5}">
                      <a16:colId xmlns:a16="http://schemas.microsoft.com/office/drawing/2014/main" val="1050709927"/>
                    </a:ext>
                  </a:extLst>
                </a:gridCol>
                <a:gridCol w="2850777">
                  <a:extLst>
                    <a:ext uri="{9D8B030D-6E8A-4147-A177-3AD203B41FA5}">
                      <a16:colId xmlns:a16="http://schemas.microsoft.com/office/drawing/2014/main" val="3395720550"/>
                    </a:ext>
                  </a:extLst>
                </a:gridCol>
              </a:tblGrid>
              <a:tr h="818029">
                <a:tc>
                  <a:txBody>
                    <a:bodyPr/>
                    <a:lstStyle/>
                    <a:p>
                      <a:r>
                        <a:rPr lang="es-CL" dirty="0"/>
                        <a:t>Signo</a:t>
                      </a:r>
                    </a:p>
                  </a:txBody>
                  <a:tcPr/>
                </a:tc>
                <a:tc>
                  <a:txBody>
                    <a:bodyPr/>
                    <a:lstStyle/>
                    <a:p>
                      <a:r>
                        <a:rPr lang="es-CL" dirty="0"/>
                        <a:t>Pictograma</a:t>
                      </a:r>
                    </a:p>
                  </a:txBody>
                  <a:tcPr/>
                </a:tc>
                <a:tc>
                  <a:txBody>
                    <a:bodyPr/>
                    <a:lstStyle/>
                    <a:p>
                      <a:r>
                        <a:rPr lang="es-CL" dirty="0"/>
                        <a:t>Ideograma</a:t>
                      </a:r>
                    </a:p>
                  </a:txBody>
                  <a:tcPr/>
                </a:tc>
                <a:tc>
                  <a:txBody>
                    <a:bodyPr/>
                    <a:lstStyle/>
                    <a:p>
                      <a:r>
                        <a:rPr lang="es-CL" dirty="0"/>
                        <a:t> significado</a:t>
                      </a:r>
                    </a:p>
                  </a:txBody>
                  <a:tcPr/>
                </a:tc>
                <a:extLst>
                  <a:ext uri="{0D108BD9-81ED-4DB2-BD59-A6C34878D82A}">
                    <a16:rowId xmlns:a16="http://schemas.microsoft.com/office/drawing/2014/main" val="3974009332"/>
                  </a:ext>
                </a:extLst>
              </a:tr>
              <a:tr h="818029">
                <a:tc>
                  <a:txBody>
                    <a:bodyPr/>
                    <a:lstStyle/>
                    <a:p>
                      <a:endParaRPr lang="es-CL" dirty="0"/>
                    </a:p>
                  </a:txBody>
                  <a:tcPr/>
                </a:tc>
                <a:tc>
                  <a:txBody>
                    <a:bodyPr/>
                    <a:lstStyle/>
                    <a:p>
                      <a:endParaRPr lang="es-CL"/>
                    </a:p>
                  </a:txBody>
                  <a:tcPr/>
                </a:tc>
                <a:tc>
                  <a:txBody>
                    <a:bodyPr/>
                    <a:lstStyle/>
                    <a:p>
                      <a:endParaRPr lang="es-CL"/>
                    </a:p>
                  </a:txBody>
                  <a:tcPr/>
                </a:tc>
                <a:tc>
                  <a:txBody>
                    <a:bodyPr/>
                    <a:lstStyle/>
                    <a:p>
                      <a:endParaRPr lang="es-CL"/>
                    </a:p>
                  </a:txBody>
                  <a:tcPr/>
                </a:tc>
                <a:extLst>
                  <a:ext uri="{0D108BD9-81ED-4DB2-BD59-A6C34878D82A}">
                    <a16:rowId xmlns:a16="http://schemas.microsoft.com/office/drawing/2014/main" val="3567765188"/>
                  </a:ext>
                </a:extLst>
              </a:tr>
              <a:tr h="818029">
                <a:tc>
                  <a:txBody>
                    <a:bodyPr/>
                    <a:lstStyle/>
                    <a:p>
                      <a:endParaRPr lang="es-CL" dirty="0"/>
                    </a:p>
                  </a:txBody>
                  <a:tcPr/>
                </a:tc>
                <a:tc>
                  <a:txBody>
                    <a:bodyPr/>
                    <a:lstStyle/>
                    <a:p>
                      <a:endParaRPr lang="es-CL"/>
                    </a:p>
                  </a:txBody>
                  <a:tcPr/>
                </a:tc>
                <a:tc>
                  <a:txBody>
                    <a:bodyPr/>
                    <a:lstStyle/>
                    <a:p>
                      <a:endParaRPr lang="es-CL" dirty="0"/>
                    </a:p>
                  </a:txBody>
                  <a:tcPr/>
                </a:tc>
                <a:tc>
                  <a:txBody>
                    <a:bodyPr/>
                    <a:lstStyle/>
                    <a:p>
                      <a:endParaRPr lang="es-CL"/>
                    </a:p>
                  </a:txBody>
                  <a:tcPr/>
                </a:tc>
                <a:extLst>
                  <a:ext uri="{0D108BD9-81ED-4DB2-BD59-A6C34878D82A}">
                    <a16:rowId xmlns:a16="http://schemas.microsoft.com/office/drawing/2014/main" val="3572056875"/>
                  </a:ext>
                </a:extLst>
              </a:tr>
              <a:tr h="818029">
                <a:tc>
                  <a:txBody>
                    <a:bodyPr/>
                    <a:lstStyle/>
                    <a:p>
                      <a:endParaRPr lang="es-CL" dirty="0"/>
                    </a:p>
                  </a:txBody>
                  <a:tcPr/>
                </a:tc>
                <a:tc>
                  <a:txBody>
                    <a:bodyPr/>
                    <a:lstStyle/>
                    <a:p>
                      <a:endParaRPr lang="es-CL" dirty="0"/>
                    </a:p>
                  </a:txBody>
                  <a:tcPr/>
                </a:tc>
                <a:tc>
                  <a:txBody>
                    <a:bodyPr/>
                    <a:lstStyle/>
                    <a:p>
                      <a:endParaRPr lang="es-CL" dirty="0"/>
                    </a:p>
                  </a:txBody>
                  <a:tcPr/>
                </a:tc>
                <a:tc>
                  <a:txBody>
                    <a:bodyPr/>
                    <a:lstStyle/>
                    <a:p>
                      <a:endParaRPr lang="es-CL"/>
                    </a:p>
                  </a:txBody>
                  <a:tcPr/>
                </a:tc>
                <a:extLst>
                  <a:ext uri="{0D108BD9-81ED-4DB2-BD59-A6C34878D82A}">
                    <a16:rowId xmlns:a16="http://schemas.microsoft.com/office/drawing/2014/main" val="3173173541"/>
                  </a:ext>
                </a:extLst>
              </a:tr>
              <a:tr h="818029">
                <a:tc>
                  <a:txBody>
                    <a:bodyPr/>
                    <a:lstStyle/>
                    <a:p>
                      <a:endParaRPr lang="es-CL" dirty="0"/>
                    </a:p>
                  </a:txBody>
                  <a:tcPr/>
                </a:tc>
                <a:tc>
                  <a:txBody>
                    <a:bodyPr/>
                    <a:lstStyle/>
                    <a:p>
                      <a:endParaRPr lang="es-CL" dirty="0"/>
                    </a:p>
                  </a:txBody>
                  <a:tcPr/>
                </a:tc>
                <a:tc>
                  <a:txBody>
                    <a:bodyPr/>
                    <a:lstStyle/>
                    <a:p>
                      <a:endParaRPr lang="es-CL" dirty="0"/>
                    </a:p>
                  </a:txBody>
                  <a:tcPr/>
                </a:tc>
                <a:tc>
                  <a:txBody>
                    <a:bodyPr/>
                    <a:lstStyle/>
                    <a:p>
                      <a:endParaRPr lang="es-CL"/>
                    </a:p>
                  </a:txBody>
                  <a:tcPr/>
                </a:tc>
                <a:extLst>
                  <a:ext uri="{0D108BD9-81ED-4DB2-BD59-A6C34878D82A}">
                    <a16:rowId xmlns:a16="http://schemas.microsoft.com/office/drawing/2014/main" val="213858618"/>
                  </a:ext>
                </a:extLst>
              </a:tr>
              <a:tr h="818029">
                <a:tc>
                  <a:txBody>
                    <a:bodyPr/>
                    <a:lstStyle/>
                    <a:p>
                      <a:endParaRPr lang="es-CL"/>
                    </a:p>
                  </a:txBody>
                  <a:tcPr/>
                </a:tc>
                <a:tc>
                  <a:txBody>
                    <a:bodyPr/>
                    <a:lstStyle/>
                    <a:p>
                      <a:endParaRPr lang="es-CL"/>
                    </a:p>
                  </a:txBody>
                  <a:tcPr/>
                </a:tc>
                <a:tc>
                  <a:txBody>
                    <a:bodyPr/>
                    <a:lstStyle/>
                    <a:p>
                      <a:endParaRPr lang="es-CL"/>
                    </a:p>
                  </a:txBody>
                  <a:tcPr/>
                </a:tc>
                <a:tc>
                  <a:txBody>
                    <a:bodyPr/>
                    <a:lstStyle/>
                    <a:p>
                      <a:endParaRPr lang="es-CL"/>
                    </a:p>
                  </a:txBody>
                  <a:tcPr/>
                </a:tc>
                <a:extLst>
                  <a:ext uri="{0D108BD9-81ED-4DB2-BD59-A6C34878D82A}">
                    <a16:rowId xmlns:a16="http://schemas.microsoft.com/office/drawing/2014/main" val="868147967"/>
                  </a:ext>
                </a:extLst>
              </a:tr>
              <a:tr h="818029">
                <a:tc>
                  <a:txBody>
                    <a:bodyPr/>
                    <a:lstStyle/>
                    <a:p>
                      <a:endParaRPr lang="es-CL" dirty="0"/>
                    </a:p>
                  </a:txBody>
                  <a:tcPr/>
                </a:tc>
                <a:tc>
                  <a:txBody>
                    <a:bodyPr/>
                    <a:lstStyle/>
                    <a:p>
                      <a:endParaRPr lang="es-CL"/>
                    </a:p>
                  </a:txBody>
                  <a:tcPr/>
                </a:tc>
                <a:tc>
                  <a:txBody>
                    <a:bodyPr/>
                    <a:lstStyle/>
                    <a:p>
                      <a:endParaRPr lang="es-CL"/>
                    </a:p>
                  </a:txBody>
                  <a:tcPr/>
                </a:tc>
                <a:tc>
                  <a:txBody>
                    <a:bodyPr/>
                    <a:lstStyle/>
                    <a:p>
                      <a:endParaRPr lang="es-CL"/>
                    </a:p>
                  </a:txBody>
                  <a:tcPr/>
                </a:tc>
                <a:extLst>
                  <a:ext uri="{0D108BD9-81ED-4DB2-BD59-A6C34878D82A}">
                    <a16:rowId xmlns:a16="http://schemas.microsoft.com/office/drawing/2014/main" val="2502245698"/>
                  </a:ext>
                </a:extLst>
              </a:tr>
              <a:tr h="818029">
                <a:tc>
                  <a:txBody>
                    <a:bodyPr/>
                    <a:lstStyle/>
                    <a:p>
                      <a:endParaRPr lang="es-CL" dirty="0"/>
                    </a:p>
                  </a:txBody>
                  <a:tcPr/>
                </a:tc>
                <a:tc>
                  <a:txBody>
                    <a:bodyPr/>
                    <a:lstStyle/>
                    <a:p>
                      <a:endParaRPr lang="es-CL"/>
                    </a:p>
                  </a:txBody>
                  <a:tcPr/>
                </a:tc>
                <a:tc>
                  <a:txBody>
                    <a:bodyPr/>
                    <a:lstStyle/>
                    <a:p>
                      <a:endParaRPr lang="es-CL"/>
                    </a:p>
                  </a:txBody>
                  <a:tcPr/>
                </a:tc>
                <a:tc>
                  <a:txBody>
                    <a:bodyPr/>
                    <a:lstStyle/>
                    <a:p>
                      <a:endParaRPr lang="es-CL" dirty="0"/>
                    </a:p>
                  </a:txBody>
                  <a:tcPr/>
                </a:tc>
                <a:extLst>
                  <a:ext uri="{0D108BD9-81ED-4DB2-BD59-A6C34878D82A}">
                    <a16:rowId xmlns:a16="http://schemas.microsoft.com/office/drawing/2014/main" val="1852796971"/>
                  </a:ext>
                </a:extLst>
              </a:tr>
            </a:tbl>
          </a:graphicData>
        </a:graphic>
      </p:graphicFrame>
      <p:pic>
        <p:nvPicPr>
          <p:cNvPr id="7" name="Imagen 6">
            <a:extLst>
              <a:ext uri="{FF2B5EF4-FFF2-40B4-BE49-F238E27FC236}">
                <a16:creationId xmlns:a16="http://schemas.microsoft.com/office/drawing/2014/main" id="{664C91D1-6885-634E-B0F8-BD13602F5944}"/>
              </a:ext>
            </a:extLst>
          </p:cNvPr>
          <p:cNvPicPr>
            <a:picLocks noChangeAspect="1"/>
          </p:cNvPicPr>
          <p:nvPr/>
        </p:nvPicPr>
        <p:blipFill>
          <a:blip r:embed="rId2"/>
          <a:stretch>
            <a:fillRect/>
          </a:stretch>
        </p:blipFill>
        <p:spPr>
          <a:xfrm>
            <a:off x="268941" y="791886"/>
            <a:ext cx="962212" cy="821761"/>
          </a:xfrm>
          <a:prstGeom prst="rect">
            <a:avLst/>
          </a:prstGeom>
        </p:spPr>
      </p:pic>
      <p:pic>
        <p:nvPicPr>
          <p:cNvPr id="8" name="Imagen 7">
            <a:extLst>
              <a:ext uri="{FF2B5EF4-FFF2-40B4-BE49-F238E27FC236}">
                <a16:creationId xmlns:a16="http://schemas.microsoft.com/office/drawing/2014/main" id="{CBB6966B-D6A5-FA47-BA9D-5FF35961F6F4}"/>
              </a:ext>
            </a:extLst>
          </p:cNvPr>
          <p:cNvPicPr>
            <a:picLocks noChangeAspect="1"/>
          </p:cNvPicPr>
          <p:nvPr/>
        </p:nvPicPr>
        <p:blipFill>
          <a:blip r:embed="rId3"/>
          <a:stretch>
            <a:fillRect/>
          </a:stretch>
        </p:blipFill>
        <p:spPr>
          <a:xfrm>
            <a:off x="212165" y="1544923"/>
            <a:ext cx="977153" cy="821762"/>
          </a:xfrm>
          <a:prstGeom prst="rect">
            <a:avLst/>
          </a:prstGeom>
        </p:spPr>
      </p:pic>
      <p:pic>
        <p:nvPicPr>
          <p:cNvPr id="9" name="Imagen 8">
            <a:extLst>
              <a:ext uri="{FF2B5EF4-FFF2-40B4-BE49-F238E27FC236}">
                <a16:creationId xmlns:a16="http://schemas.microsoft.com/office/drawing/2014/main" id="{CD3BC912-8BFD-A242-A595-C331052FE1A6}"/>
              </a:ext>
            </a:extLst>
          </p:cNvPr>
          <p:cNvPicPr>
            <a:picLocks noChangeAspect="1"/>
          </p:cNvPicPr>
          <p:nvPr/>
        </p:nvPicPr>
        <p:blipFill>
          <a:blip r:embed="rId4"/>
          <a:stretch>
            <a:fillRect/>
          </a:stretch>
        </p:blipFill>
        <p:spPr>
          <a:xfrm>
            <a:off x="212164" y="4080435"/>
            <a:ext cx="977153" cy="821762"/>
          </a:xfrm>
          <a:prstGeom prst="rect">
            <a:avLst/>
          </a:prstGeom>
        </p:spPr>
      </p:pic>
      <p:pic>
        <p:nvPicPr>
          <p:cNvPr id="10" name="Imagen 9">
            <a:extLst>
              <a:ext uri="{FF2B5EF4-FFF2-40B4-BE49-F238E27FC236}">
                <a16:creationId xmlns:a16="http://schemas.microsoft.com/office/drawing/2014/main" id="{2BA706B6-3952-7C40-B64C-E4623D7E83B8}"/>
              </a:ext>
            </a:extLst>
          </p:cNvPr>
          <p:cNvPicPr>
            <a:picLocks noChangeAspect="1"/>
          </p:cNvPicPr>
          <p:nvPr/>
        </p:nvPicPr>
        <p:blipFill>
          <a:blip r:embed="rId5"/>
          <a:stretch>
            <a:fillRect/>
          </a:stretch>
        </p:blipFill>
        <p:spPr>
          <a:xfrm>
            <a:off x="212165" y="3325907"/>
            <a:ext cx="1018988" cy="821762"/>
          </a:xfrm>
          <a:prstGeom prst="rect">
            <a:avLst/>
          </a:prstGeom>
        </p:spPr>
      </p:pic>
      <p:pic>
        <p:nvPicPr>
          <p:cNvPr id="11" name="Imagen 10">
            <a:extLst>
              <a:ext uri="{FF2B5EF4-FFF2-40B4-BE49-F238E27FC236}">
                <a16:creationId xmlns:a16="http://schemas.microsoft.com/office/drawing/2014/main" id="{1368C6CA-A525-2E4C-9F17-5F898A528B21}"/>
              </a:ext>
            </a:extLst>
          </p:cNvPr>
          <p:cNvPicPr>
            <a:picLocks noChangeAspect="1"/>
          </p:cNvPicPr>
          <p:nvPr/>
        </p:nvPicPr>
        <p:blipFill>
          <a:blip r:embed="rId6"/>
          <a:stretch>
            <a:fillRect/>
          </a:stretch>
        </p:blipFill>
        <p:spPr>
          <a:xfrm>
            <a:off x="318050" y="2435415"/>
            <a:ext cx="807218" cy="821762"/>
          </a:xfrm>
          <a:prstGeom prst="rect">
            <a:avLst/>
          </a:prstGeom>
        </p:spPr>
      </p:pic>
      <p:pic>
        <p:nvPicPr>
          <p:cNvPr id="12" name="Imagen 11">
            <a:extLst>
              <a:ext uri="{FF2B5EF4-FFF2-40B4-BE49-F238E27FC236}">
                <a16:creationId xmlns:a16="http://schemas.microsoft.com/office/drawing/2014/main" id="{E7146DAA-16B0-FD41-BB8E-D506BDA5DEA7}"/>
              </a:ext>
            </a:extLst>
          </p:cNvPr>
          <p:cNvPicPr>
            <a:picLocks noChangeAspect="1"/>
          </p:cNvPicPr>
          <p:nvPr/>
        </p:nvPicPr>
        <p:blipFill>
          <a:blip r:embed="rId7"/>
          <a:stretch>
            <a:fillRect/>
          </a:stretch>
        </p:blipFill>
        <p:spPr>
          <a:xfrm>
            <a:off x="339166" y="4834963"/>
            <a:ext cx="821762" cy="821762"/>
          </a:xfrm>
          <a:prstGeom prst="rect">
            <a:avLst/>
          </a:prstGeom>
        </p:spPr>
      </p:pic>
      <p:pic>
        <p:nvPicPr>
          <p:cNvPr id="13" name="Imagen 12">
            <a:extLst>
              <a:ext uri="{FF2B5EF4-FFF2-40B4-BE49-F238E27FC236}">
                <a16:creationId xmlns:a16="http://schemas.microsoft.com/office/drawing/2014/main" id="{34D6A917-664B-F840-9828-45C790C911B6}"/>
              </a:ext>
            </a:extLst>
          </p:cNvPr>
          <p:cNvPicPr>
            <a:picLocks noChangeAspect="1"/>
          </p:cNvPicPr>
          <p:nvPr/>
        </p:nvPicPr>
        <p:blipFill>
          <a:blip r:embed="rId8"/>
          <a:stretch>
            <a:fillRect/>
          </a:stretch>
        </p:blipFill>
        <p:spPr>
          <a:xfrm>
            <a:off x="297131" y="5653925"/>
            <a:ext cx="892186" cy="844550"/>
          </a:xfrm>
          <a:prstGeom prst="rect">
            <a:avLst/>
          </a:prstGeom>
        </p:spPr>
      </p:pic>
    </p:spTree>
    <p:extLst>
      <p:ext uri="{BB962C8B-B14F-4D97-AF65-F5344CB8AC3E}">
        <p14:creationId xmlns:p14="http://schemas.microsoft.com/office/powerpoint/2010/main" val="4084458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A9770-57F4-E343-9622-DA2A91748502}"/>
              </a:ext>
            </a:extLst>
          </p:cNvPr>
          <p:cNvSpPr>
            <a:spLocks noGrp="1"/>
          </p:cNvSpPr>
          <p:nvPr>
            <p:ph type="title"/>
          </p:nvPr>
        </p:nvSpPr>
        <p:spPr/>
        <p:txBody>
          <a:bodyPr/>
          <a:lstStyle/>
          <a:p>
            <a:r>
              <a:rPr lang="es-CL" dirty="0"/>
              <a:t>LEER PARA PENSAR EN GRANDE</a:t>
            </a:r>
          </a:p>
        </p:txBody>
      </p:sp>
      <p:sp>
        <p:nvSpPr>
          <p:cNvPr id="3" name="Marcador de contenido 2">
            <a:extLst>
              <a:ext uri="{FF2B5EF4-FFF2-40B4-BE49-F238E27FC236}">
                <a16:creationId xmlns:a16="http://schemas.microsoft.com/office/drawing/2014/main" id="{580448F5-B11D-8242-ABBE-A0BCB0CD1983}"/>
              </a:ext>
            </a:extLst>
          </p:cNvPr>
          <p:cNvSpPr>
            <a:spLocks noGrp="1"/>
          </p:cNvSpPr>
          <p:nvPr>
            <p:ph idx="1"/>
          </p:nvPr>
        </p:nvSpPr>
        <p:spPr/>
        <p:txBody>
          <a:bodyPr/>
          <a:lstStyle/>
          <a:p>
            <a:r>
              <a:rPr lang="es-CL" dirty="0"/>
              <a:t>ESCRIBIR PARA TRASPASAR EL TIEMPO.</a:t>
            </a:r>
          </a:p>
          <a:p>
            <a:r>
              <a:rPr lang="es-CL" dirty="0"/>
              <a:t>ESCRIBIR PARA EXPONER TUS IDEAS</a:t>
            </a:r>
          </a:p>
          <a:p>
            <a:r>
              <a:rPr lang="es-CL" dirty="0"/>
              <a:t>ESCRIBIR PARA CREAR NUEVAS REALIDADES</a:t>
            </a:r>
          </a:p>
          <a:p>
            <a:r>
              <a:rPr lang="es-CL" dirty="0"/>
              <a:t>ESCRIBIR PARA SOÑAR NUEVOS MUNDOS</a:t>
            </a:r>
          </a:p>
          <a:p>
            <a:r>
              <a:rPr lang="es-CL" dirty="0"/>
              <a:t>ESCRIBIR PARA …</a:t>
            </a:r>
          </a:p>
        </p:txBody>
      </p:sp>
    </p:spTree>
    <p:extLst>
      <p:ext uri="{BB962C8B-B14F-4D97-AF65-F5344CB8AC3E}">
        <p14:creationId xmlns:p14="http://schemas.microsoft.com/office/powerpoint/2010/main" val="798527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ounded Rectangle 14">
            <a:extLst>
              <a:ext uri="{FF2B5EF4-FFF2-40B4-BE49-F238E27FC236}">
                <a16:creationId xmlns:a16="http://schemas.microsoft.com/office/drawing/2014/main" id="{1FDFF85F-F105-40D5-9793-90419158C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35AB47A4-BA8C-4250-88BD-D49C68C5F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 name="Picture 14">
            <a:extLst>
              <a:ext uri="{FF2B5EF4-FFF2-40B4-BE49-F238E27FC236}">
                <a16:creationId xmlns:a16="http://schemas.microsoft.com/office/drawing/2014/main" id="{66C8958D-EB99-414F-B735-863B67BB14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sp>
        <p:nvSpPr>
          <p:cNvPr id="2" name="Título 1">
            <a:extLst>
              <a:ext uri="{FF2B5EF4-FFF2-40B4-BE49-F238E27FC236}">
                <a16:creationId xmlns:a16="http://schemas.microsoft.com/office/drawing/2014/main" id="{9CD468F4-3E3C-B54B-8618-CD829C423637}"/>
              </a:ext>
            </a:extLst>
          </p:cNvPr>
          <p:cNvSpPr>
            <a:spLocks noGrp="1"/>
          </p:cNvSpPr>
          <p:nvPr>
            <p:ph type="title"/>
          </p:nvPr>
        </p:nvSpPr>
        <p:spPr>
          <a:xfrm>
            <a:off x="685800" y="764373"/>
            <a:ext cx="3687417" cy="1920372"/>
          </a:xfrm>
        </p:spPr>
        <p:txBody>
          <a:bodyPr>
            <a:normAutofit/>
          </a:bodyPr>
          <a:lstStyle/>
          <a:p>
            <a:pPr algn="l"/>
            <a:r>
              <a:rPr lang="es-CL" sz="3600">
                <a:solidFill>
                  <a:schemeClr val="bg1"/>
                </a:solidFill>
              </a:rPr>
              <a:t>ORALIDAD Y ESCRITURA</a:t>
            </a:r>
          </a:p>
        </p:txBody>
      </p:sp>
      <p:pic>
        <p:nvPicPr>
          <p:cNvPr id="17" name="Picture 16">
            <a:extLst>
              <a:ext uri="{FF2B5EF4-FFF2-40B4-BE49-F238E27FC236}">
                <a16:creationId xmlns:a16="http://schemas.microsoft.com/office/drawing/2014/main" id="{39E5F3CB-7BDD-4E64-B274-CD900F08C6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3" name="Marcador de contenido 2">
            <a:extLst>
              <a:ext uri="{FF2B5EF4-FFF2-40B4-BE49-F238E27FC236}">
                <a16:creationId xmlns:a16="http://schemas.microsoft.com/office/drawing/2014/main" id="{390B3076-24E6-2347-9B7C-2843E7EA7ACA}"/>
              </a:ext>
            </a:extLst>
          </p:cNvPr>
          <p:cNvSpPr>
            <a:spLocks noGrp="1"/>
          </p:cNvSpPr>
          <p:nvPr>
            <p:ph idx="1"/>
          </p:nvPr>
        </p:nvSpPr>
        <p:spPr>
          <a:xfrm>
            <a:off x="685800" y="2821774"/>
            <a:ext cx="3687417" cy="3148329"/>
          </a:xfrm>
        </p:spPr>
        <p:txBody>
          <a:bodyPr>
            <a:normAutofit/>
          </a:bodyPr>
          <a:lstStyle/>
          <a:p>
            <a:r>
              <a:rPr lang="es-CL" sz="1600" dirty="0">
                <a:solidFill>
                  <a:schemeClr val="bg1"/>
                </a:solidFill>
              </a:rPr>
              <a:t>La forma privilegiada de la comunicación humana ha sido el lenguaje oral. No ha dejado de serlo aún después de la invención de la escritura, práctica cultural que permite fijar en la memoria el conocimiento y desarrollar una mentalidad más reflexiva, crítica y creadora. </a:t>
            </a:r>
          </a:p>
          <a:p>
            <a:endParaRPr lang="es-CL" sz="1600" dirty="0">
              <a:solidFill>
                <a:schemeClr val="bg1"/>
              </a:solidFill>
            </a:endParaRPr>
          </a:p>
        </p:txBody>
      </p:sp>
      <p:pic>
        <p:nvPicPr>
          <p:cNvPr id="6" name="Imagen 5">
            <a:extLst>
              <a:ext uri="{FF2B5EF4-FFF2-40B4-BE49-F238E27FC236}">
                <a16:creationId xmlns:a16="http://schemas.microsoft.com/office/drawing/2014/main" id="{57F2A5DC-9970-EC42-A88E-17179EF689D7}"/>
              </a:ext>
            </a:extLst>
          </p:cNvPr>
          <p:cNvPicPr>
            <a:picLocks noChangeAspect="1"/>
          </p:cNvPicPr>
          <p:nvPr/>
        </p:nvPicPr>
        <p:blipFill>
          <a:blip r:embed="rId4"/>
          <a:stretch>
            <a:fillRect/>
          </a:stretch>
        </p:blipFill>
        <p:spPr>
          <a:xfrm>
            <a:off x="6443239" y="643467"/>
            <a:ext cx="3941529" cy="5571066"/>
          </a:xfrm>
          <a:prstGeom prst="rect">
            <a:avLst/>
          </a:prstGeom>
        </p:spPr>
      </p:pic>
    </p:spTree>
    <p:extLst>
      <p:ext uri="{BB962C8B-B14F-4D97-AF65-F5344CB8AC3E}">
        <p14:creationId xmlns:p14="http://schemas.microsoft.com/office/powerpoint/2010/main" val="64293729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228457-D482-3E4F-B743-5BEEE3C2667D}"/>
              </a:ext>
            </a:extLst>
          </p:cNvPr>
          <p:cNvSpPr>
            <a:spLocks noGrp="1"/>
          </p:cNvSpPr>
          <p:nvPr>
            <p:ph type="title"/>
          </p:nvPr>
        </p:nvSpPr>
        <p:spPr>
          <a:xfrm>
            <a:off x="2895600" y="403761"/>
            <a:ext cx="8610600" cy="1653640"/>
          </a:xfrm>
        </p:spPr>
        <p:txBody>
          <a:bodyPr>
            <a:normAutofit fontScale="90000"/>
          </a:bodyPr>
          <a:lstStyle/>
          <a:p>
            <a:r>
              <a:rPr lang="es-CL" dirty="0"/>
              <a:t>LA INVENCIÓN DE LA ESCRITURA. DEL PICTOGRAMA AL ALFABETO. </a:t>
            </a:r>
            <a:br>
              <a:rPr lang="es-CL" dirty="0"/>
            </a:br>
            <a:endParaRPr lang="es-CL" dirty="0"/>
          </a:p>
        </p:txBody>
      </p:sp>
      <p:sp>
        <p:nvSpPr>
          <p:cNvPr id="3" name="Marcador de contenido 2">
            <a:extLst>
              <a:ext uri="{FF2B5EF4-FFF2-40B4-BE49-F238E27FC236}">
                <a16:creationId xmlns:a16="http://schemas.microsoft.com/office/drawing/2014/main" id="{2DBDDB73-33BB-0A45-AAAE-E6678C43935E}"/>
              </a:ext>
            </a:extLst>
          </p:cNvPr>
          <p:cNvSpPr>
            <a:spLocks noGrp="1"/>
          </p:cNvSpPr>
          <p:nvPr>
            <p:ph idx="1"/>
          </p:nvPr>
        </p:nvSpPr>
        <p:spPr/>
        <p:txBody>
          <a:bodyPr/>
          <a:lstStyle/>
          <a:p>
            <a:pPr algn="just"/>
            <a:r>
              <a:rPr lang="es-CL" dirty="0"/>
              <a:t>La escritura es un sistema de representación de palabras. Gracias a la escritura, logramos que cualquier idea o pensamiento puedan ser recogidos y conservados para la posteridad. Por esta razón, la historia comienza con los registros escritos. Los restos de la cultura humana sin la escritura constituye el ámbito de la prehistoria. </a:t>
            </a:r>
          </a:p>
          <a:p>
            <a:pPr algn="just"/>
            <a:r>
              <a:rPr lang="es-CL" dirty="0"/>
              <a:t>La escritura pictográfica es una forma de comunicación escrita que se remonta al neolítico (4000 a.C. aproximadamente) en el que el ser humano usaba las pictografías para representar objetos mediante dibujos en piedra. Así pues, la escritura pictográfica es el primer tipo de escritura y se caracteriza porque cada signo es la traducción de una frase o de un enunciado completo. Este tipo de escritura se compone de pictogramas, es decir, signos que representan objetos. </a:t>
            </a:r>
          </a:p>
          <a:p>
            <a:endParaRPr lang="es-CL" dirty="0"/>
          </a:p>
        </p:txBody>
      </p:sp>
    </p:spTree>
    <p:extLst>
      <p:ext uri="{BB962C8B-B14F-4D97-AF65-F5344CB8AC3E}">
        <p14:creationId xmlns:p14="http://schemas.microsoft.com/office/powerpoint/2010/main" val="404148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CB540D1-EE1A-9742-874C-DBDA0C3E55F9}"/>
              </a:ext>
            </a:extLst>
          </p:cNvPr>
          <p:cNvSpPr>
            <a:spLocks noGrp="1"/>
          </p:cNvSpPr>
          <p:nvPr>
            <p:ph idx="1"/>
          </p:nvPr>
        </p:nvSpPr>
        <p:spPr/>
        <p:txBody>
          <a:bodyPr/>
          <a:lstStyle/>
          <a:p>
            <a:pPr algn="just"/>
            <a:r>
              <a:rPr lang="es-CL" dirty="0"/>
              <a:t>Fueron los sumerios, al sur de Mesopotamia en el actual Iraq, los primeros en pasar de la prehistoria a la historia al desarrollar un sistema de escritura pictográfico sobre pequeñas placas de barro, en el que inventaron pictogramas para representar bienes e incluso unidades de tiempo empleado en el trabajo, haciéndose su número y tipos cada vez más complejos según avanzaba su civilización. </a:t>
            </a:r>
          </a:p>
          <a:p>
            <a:pPr algn="just"/>
            <a:r>
              <a:rPr lang="es-CL" dirty="0"/>
              <a:t>Un fenómeno similar ocurrió en Egipto, donde se desarrolló la escritura jeroglífica, que en un principio era un tipo de escritura sagrada que se grababa sobre los templos y las tumbas y en la que se representaba a los dioses. </a:t>
            </a:r>
          </a:p>
          <a:p>
            <a:pPr marL="0" indent="0">
              <a:buNone/>
            </a:pPr>
            <a:endParaRPr lang="es-CL" dirty="0"/>
          </a:p>
        </p:txBody>
      </p:sp>
      <p:pic>
        <p:nvPicPr>
          <p:cNvPr id="1025" name="Picture 1" descr="page2image2648016">
            <a:extLst>
              <a:ext uri="{FF2B5EF4-FFF2-40B4-BE49-F238E27FC236}">
                <a16:creationId xmlns:a16="http://schemas.microsoft.com/office/drawing/2014/main" id="{D775A89D-E12B-8744-9A28-91DD7F991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016" y="45016"/>
            <a:ext cx="6543303" cy="21495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2image2650304">
            <a:extLst>
              <a:ext uri="{FF2B5EF4-FFF2-40B4-BE49-F238E27FC236}">
                <a16:creationId xmlns:a16="http://schemas.microsoft.com/office/drawing/2014/main" id="{E9A19EB2-4071-7D4D-9C0C-9446A0D7D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777" y="5216731"/>
            <a:ext cx="2265223" cy="164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24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8" name="Picture 17">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20" name="Rectangle 19">
            <a:extLst>
              <a:ext uri="{FF2B5EF4-FFF2-40B4-BE49-F238E27FC236}">
                <a16:creationId xmlns:a16="http://schemas.microsoft.com/office/drawing/2014/main" id="{A7244538-290E-40DA-A93A-14BB3E6CF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45437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19D859E-ABD2-8341-8990-B07E6EDDEA82}"/>
              </a:ext>
            </a:extLst>
          </p:cNvPr>
          <p:cNvSpPr>
            <a:spLocks noGrp="1"/>
          </p:cNvSpPr>
          <p:nvPr>
            <p:ph type="title"/>
          </p:nvPr>
        </p:nvSpPr>
        <p:spPr>
          <a:xfrm>
            <a:off x="5615888" y="673240"/>
            <a:ext cx="5951914" cy="3446373"/>
          </a:xfrm>
          <a:noFill/>
          <a:ln w="19050">
            <a:noFill/>
            <a:prstDash val="dash"/>
          </a:ln>
        </p:spPr>
        <p:txBody>
          <a:bodyPr vert="horz" lIns="91440" tIns="45720" rIns="91440" bIns="45720" rtlCol="0" anchor="b">
            <a:normAutofit/>
          </a:bodyPr>
          <a:lstStyle/>
          <a:p>
            <a:r>
              <a:rPr lang="en-US" sz="3700" dirty="0" err="1"/>
              <a:t>Evolución</a:t>
            </a:r>
            <a:r>
              <a:rPr lang="en-US" sz="3700" dirty="0"/>
              <a:t> de los </a:t>
            </a:r>
            <a:r>
              <a:rPr lang="en-US" sz="3700" dirty="0" err="1"/>
              <a:t>conceptos</a:t>
            </a:r>
            <a:r>
              <a:rPr lang="en-US" sz="3700" dirty="0"/>
              <a:t> tierra, </a:t>
            </a:r>
            <a:r>
              <a:rPr lang="en-US" sz="3700" dirty="0" err="1"/>
              <a:t>montaña,deméstico</a:t>
            </a:r>
            <a:r>
              <a:rPr lang="en-US" sz="3700" dirty="0"/>
              <a:t>, hombre,(…) </a:t>
            </a:r>
          </a:p>
        </p:txBody>
      </p:sp>
      <p:sp useBgFill="1">
        <p:nvSpPr>
          <p:cNvPr id="22" name="Rectangle 21">
            <a:extLst>
              <a:ext uri="{FF2B5EF4-FFF2-40B4-BE49-F238E27FC236}">
                <a16:creationId xmlns:a16="http://schemas.microsoft.com/office/drawing/2014/main" id="{AB1DF3B3-9DBC-445D-AE4E-A62E5A9B8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9663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289BBA73-4E84-A343-88C0-65A2F06DEE7C}"/>
              </a:ext>
            </a:extLst>
          </p:cNvPr>
          <p:cNvPicPr>
            <a:picLocks noChangeAspect="1"/>
          </p:cNvPicPr>
          <p:nvPr/>
        </p:nvPicPr>
        <p:blipFill rotWithShape="1">
          <a:blip r:embed="rId4"/>
          <a:srcRect l="13289" r="1344"/>
          <a:stretch/>
        </p:blipFill>
        <p:spPr>
          <a:xfrm>
            <a:off x="-4" y="10"/>
            <a:ext cx="5951914" cy="6857990"/>
          </a:xfrm>
          <a:prstGeom prst="rect">
            <a:avLst/>
          </a:prstGeom>
        </p:spPr>
      </p:pic>
      <p:sp>
        <p:nvSpPr>
          <p:cNvPr id="36" name="Rectangle 23">
            <a:extLst>
              <a:ext uri="{FF2B5EF4-FFF2-40B4-BE49-F238E27FC236}">
                <a16:creationId xmlns:a16="http://schemas.microsoft.com/office/drawing/2014/main" id="{F51F80E8-0CAC-410E-B59A-29FDDC357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386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BCB8C-458E-804A-ADB5-02D35258AE76}"/>
              </a:ext>
            </a:extLst>
          </p:cNvPr>
          <p:cNvSpPr>
            <a:spLocks noGrp="1"/>
          </p:cNvSpPr>
          <p:nvPr>
            <p:ph type="title"/>
          </p:nvPr>
        </p:nvSpPr>
        <p:spPr>
          <a:xfrm>
            <a:off x="685799" y="764373"/>
            <a:ext cx="3977639" cy="1600200"/>
          </a:xfrm>
        </p:spPr>
        <p:txBody>
          <a:bodyPr anchor="b">
            <a:normAutofit/>
          </a:bodyPr>
          <a:lstStyle/>
          <a:p>
            <a:pPr algn="l"/>
            <a:r>
              <a:rPr lang="es-CL" sz="3200"/>
              <a:t>Papiro en egipto</a:t>
            </a:r>
          </a:p>
        </p:txBody>
      </p:sp>
      <p:sp>
        <p:nvSpPr>
          <p:cNvPr id="3" name="Marcador de contenido 2">
            <a:extLst>
              <a:ext uri="{FF2B5EF4-FFF2-40B4-BE49-F238E27FC236}">
                <a16:creationId xmlns:a16="http://schemas.microsoft.com/office/drawing/2014/main" id="{1890473E-4AF9-254F-8308-048D3DA751CE}"/>
              </a:ext>
            </a:extLst>
          </p:cNvPr>
          <p:cNvSpPr>
            <a:spLocks noGrp="1"/>
          </p:cNvSpPr>
          <p:nvPr>
            <p:ph idx="1"/>
          </p:nvPr>
        </p:nvSpPr>
        <p:spPr>
          <a:xfrm>
            <a:off x="685800" y="2364573"/>
            <a:ext cx="3977639" cy="3854112"/>
          </a:xfrm>
        </p:spPr>
        <p:txBody>
          <a:bodyPr>
            <a:normAutofit/>
          </a:bodyPr>
          <a:lstStyle/>
          <a:p>
            <a:r>
              <a:rPr lang="es-CL" sz="1600"/>
              <a:t>Como soporte de escritura 2800 a.C</a:t>
            </a:r>
          </a:p>
          <a:p>
            <a:r>
              <a:rPr lang="es-CL" sz="1600"/>
              <a:t>Planta abundante de las orillas del Nilo</a:t>
            </a:r>
          </a:p>
          <a:p>
            <a:r>
              <a:rPr lang="es-CL" sz="1600"/>
              <a:t>Se comercializaban los papiros en rollos de 20 hojas.</a:t>
            </a:r>
          </a:p>
          <a:p>
            <a:r>
              <a:rPr lang="es-CL" sz="1600"/>
              <a:t>El término volumen se refiere al acto de enrollar y envolver un papiro.</a:t>
            </a:r>
          </a:p>
          <a:p>
            <a:pPr marL="0" indent="0">
              <a:buNone/>
            </a:pPr>
            <a:endParaRPr lang="es-CL" sz="1600"/>
          </a:p>
        </p:txBody>
      </p:sp>
      <p:sp useBgFill="1">
        <p:nvSpPr>
          <p:cNvPr id="9" name="Rectangle 8">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texto&#10;&#10;Descripción generada automáticamente">
            <a:extLst>
              <a:ext uri="{FF2B5EF4-FFF2-40B4-BE49-F238E27FC236}">
                <a16:creationId xmlns:a16="http://schemas.microsoft.com/office/drawing/2014/main" id="{4AC68C32-9C9E-2348-A6EE-DA46A1DD5142}"/>
              </a:ext>
            </a:extLst>
          </p:cNvPr>
          <p:cNvPicPr>
            <a:picLocks noChangeAspect="1"/>
          </p:cNvPicPr>
          <p:nvPr/>
        </p:nvPicPr>
        <p:blipFill rotWithShape="1">
          <a:blip r:embed="rId2"/>
          <a:srcRect l="8189" r="16485"/>
          <a:stretch/>
        </p:blipFill>
        <p:spPr>
          <a:xfrm>
            <a:off x="4663439" y="10"/>
            <a:ext cx="7528562" cy="6857990"/>
          </a:xfrm>
          <a:prstGeom prst="rect">
            <a:avLst/>
          </a:prstGeom>
        </p:spPr>
      </p:pic>
    </p:spTree>
    <p:extLst>
      <p:ext uri="{BB962C8B-B14F-4D97-AF65-F5344CB8AC3E}">
        <p14:creationId xmlns:p14="http://schemas.microsoft.com/office/powerpoint/2010/main" val="1655185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25C23D-DDA4-D146-BAE2-7151D3B9C35F}"/>
              </a:ext>
            </a:extLst>
          </p:cNvPr>
          <p:cNvSpPr>
            <a:spLocks noGrp="1"/>
          </p:cNvSpPr>
          <p:nvPr>
            <p:ph type="title"/>
          </p:nvPr>
        </p:nvSpPr>
        <p:spPr/>
        <p:txBody>
          <a:bodyPr/>
          <a:lstStyle/>
          <a:p>
            <a:r>
              <a:rPr lang="es-CL" dirty="0"/>
              <a:t>Los ideogramas</a:t>
            </a:r>
          </a:p>
        </p:txBody>
      </p:sp>
      <p:sp>
        <p:nvSpPr>
          <p:cNvPr id="3" name="Marcador de contenido 2">
            <a:extLst>
              <a:ext uri="{FF2B5EF4-FFF2-40B4-BE49-F238E27FC236}">
                <a16:creationId xmlns:a16="http://schemas.microsoft.com/office/drawing/2014/main" id="{FDCBF802-B76D-A143-94E9-7C9E98E11A93}"/>
              </a:ext>
            </a:extLst>
          </p:cNvPr>
          <p:cNvSpPr>
            <a:spLocks noGrp="1"/>
          </p:cNvSpPr>
          <p:nvPr>
            <p:ph idx="1"/>
          </p:nvPr>
        </p:nvSpPr>
        <p:spPr/>
        <p:txBody>
          <a:bodyPr/>
          <a:lstStyle/>
          <a:p>
            <a:r>
              <a:rPr lang="es-CL" dirty="0"/>
              <a:t>Una evolución posterior en el camino de la escritura lo constituyen los ideogramas. </a:t>
            </a:r>
          </a:p>
          <a:p>
            <a:r>
              <a:rPr lang="es-CL" dirty="0"/>
              <a:t>En este caso los dibujos ya no representan objetos concretos o ideas, sino palabras. </a:t>
            </a:r>
          </a:p>
          <a:p>
            <a:r>
              <a:rPr lang="es-CL" dirty="0"/>
              <a:t>Con el paso del tiempo, en Mesopotamia se idealizaron los dibujos de los pictogramas, sustituyéndolos por varios trazos que recordaban la forma del dibujo inicial. Más tarde los trazos se estilizaron y la similitud con los pictogramas primitivos se perdió, dando lugar a un tipo de escritura ideográfico llamado cuneiforme (latín cuneus), que empleaba un estilete de forma triangular que se presionaba sobre arcilla flexible para transmitir mensajes escritos. </a:t>
            </a:r>
          </a:p>
          <a:p>
            <a:endParaRPr lang="es-CL" dirty="0"/>
          </a:p>
        </p:txBody>
      </p:sp>
    </p:spTree>
    <p:extLst>
      <p:ext uri="{BB962C8B-B14F-4D97-AF65-F5344CB8AC3E}">
        <p14:creationId xmlns:p14="http://schemas.microsoft.com/office/powerpoint/2010/main" val="1689486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CE36C-375E-5F4D-8434-E02017A12318}"/>
              </a:ext>
            </a:extLst>
          </p:cNvPr>
          <p:cNvSpPr>
            <a:spLocks noGrp="1"/>
          </p:cNvSpPr>
          <p:nvPr>
            <p:ph type="title"/>
          </p:nvPr>
        </p:nvSpPr>
        <p:spPr>
          <a:xfrm>
            <a:off x="685799" y="764373"/>
            <a:ext cx="3977639" cy="1600200"/>
          </a:xfrm>
        </p:spPr>
        <p:txBody>
          <a:bodyPr anchor="b">
            <a:normAutofit/>
          </a:bodyPr>
          <a:lstStyle/>
          <a:p>
            <a:pPr algn="l"/>
            <a:r>
              <a:rPr lang="es-CL" sz="3200"/>
              <a:t>Tablilla de arcilla en mesopotamia</a:t>
            </a:r>
          </a:p>
        </p:txBody>
      </p:sp>
      <p:sp>
        <p:nvSpPr>
          <p:cNvPr id="3" name="Marcador de contenido 2">
            <a:extLst>
              <a:ext uri="{FF2B5EF4-FFF2-40B4-BE49-F238E27FC236}">
                <a16:creationId xmlns:a16="http://schemas.microsoft.com/office/drawing/2014/main" id="{621A4A80-E79F-314D-ADB6-22978ED3A350}"/>
              </a:ext>
            </a:extLst>
          </p:cNvPr>
          <p:cNvSpPr>
            <a:spLocks noGrp="1"/>
          </p:cNvSpPr>
          <p:nvPr>
            <p:ph idx="1"/>
          </p:nvPr>
        </p:nvSpPr>
        <p:spPr>
          <a:xfrm>
            <a:off x="685800" y="2364573"/>
            <a:ext cx="3977639" cy="3854112"/>
          </a:xfrm>
        </p:spPr>
        <p:txBody>
          <a:bodyPr>
            <a:normAutofit/>
          </a:bodyPr>
          <a:lstStyle/>
          <a:p>
            <a:r>
              <a:rPr lang="es-CL" sz="1600"/>
              <a:t>Mesopotamia 3000 a.C.</a:t>
            </a:r>
          </a:p>
          <a:p>
            <a:r>
              <a:rPr lang="es-CL" sz="1600"/>
              <a:t>Stilus, instrumento a manera de triángulo, servía para inscribir en bloques de barro los caracteres de una escritura en forma  de cuña (cuneiforme). Estas piezas eran cocidas después para darles solidez y durabilidad.</a:t>
            </a:r>
          </a:p>
          <a:p>
            <a:endParaRPr lang="es-CL" sz="1600"/>
          </a:p>
          <a:p>
            <a:endParaRPr lang="es-CL" sz="1600"/>
          </a:p>
        </p:txBody>
      </p:sp>
      <p:sp useBgFill="1">
        <p:nvSpPr>
          <p:cNvPr id="9" name="Rectangle 8">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751ED0F3-8659-DE4D-9D3D-5C729EBD0C9A}"/>
              </a:ext>
            </a:extLst>
          </p:cNvPr>
          <p:cNvPicPr>
            <a:picLocks noChangeAspect="1"/>
          </p:cNvPicPr>
          <p:nvPr/>
        </p:nvPicPr>
        <p:blipFill rotWithShape="1">
          <a:blip r:embed="rId2"/>
          <a:srcRect t="407" b="8241"/>
          <a:stretch/>
        </p:blipFill>
        <p:spPr>
          <a:xfrm>
            <a:off x="5304147" y="10"/>
            <a:ext cx="6887853" cy="6857990"/>
          </a:xfrm>
          <a:prstGeom prst="rect">
            <a:avLst/>
          </a:prstGeom>
        </p:spPr>
      </p:pic>
    </p:spTree>
    <p:extLst>
      <p:ext uri="{BB962C8B-B14F-4D97-AF65-F5344CB8AC3E}">
        <p14:creationId xmlns:p14="http://schemas.microsoft.com/office/powerpoint/2010/main" val="157627613"/>
      </p:ext>
    </p:extLst>
  </p:cSld>
  <p:clrMapOvr>
    <a:masterClrMapping/>
  </p:clrMapOvr>
</p:sld>
</file>

<file path=ppt/theme/theme1.xml><?xml version="1.0" encoding="utf-8"?>
<a:theme xmlns:a="http://schemas.openxmlformats.org/drawingml/2006/main" name="Estela de condensació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otalTime>94</TotalTime>
  <Words>916</Words>
  <Application>Microsoft Macintosh PowerPoint</Application>
  <PresentationFormat>Panorámica</PresentationFormat>
  <Paragraphs>58</Paragraphs>
  <Slides>13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13</vt:i4>
      </vt:variant>
    </vt:vector>
  </HeadingPairs>
  <TitlesOfParts>
    <vt:vector size="17" baseType="lpstr">
      <vt:lpstr>Arial</vt:lpstr>
      <vt:lpstr>Century Gothic</vt:lpstr>
      <vt:lpstr>Times New Roman</vt:lpstr>
      <vt:lpstr>Estela de condensación</vt:lpstr>
      <vt:lpstr>LECTURA Y ESCRITURA ESPECIALIZADA</vt:lpstr>
      <vt:lpstr>LEER PARA PENSAR EN GRANDE</vt:lpstr>
      <vt:lpstr>ORALIDAD Y ESCRITURA</vt:lpstr>
      <vt:lpstr>LA INVENCIÓN DE LA ESCRITURA. DEL PICTOGRAMA AL ALFABETO.  </vt:lpstr>
      <vt:lpstr>Presentación de PowerPoint</vt:lpstr>
      <vt:lpstr>Evolución de los conceptos tierra, montaña,deméstico, hombre,(…) </vt:lpstr>
      <vt:lpstr>Papiro en egipto</vt:lpstr>
      <vt:lpstr>Los ideogramas</vt:lpstr>
      <vt:lpstr>Tablilla de arcilla en mesopotamia</vt:lpstr>
      <vt:lpstr>Presentación de PowerPoint</vt:lpstr>
      <vt:lpstr>La letra: el nacimiento del alfabeto.</vt:lpstr>
      <vt:lpstr>Actividades</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LECTURA Y ESCRITURA ESPECIALIZADA</dc:title>
  <dc:creator>andrés olivares</dc:creator>
  <cp:lastModifiedBy>Usuario de Microsoft Office</cp:lastModifiedBy>
  <cp:revision>10</cp:revision>
  <dcterms:created xsi:type="dcterms:W3CDTF">2020-03-09T18:43:59Z</dcterms:created>
  <dcterms:modified xsi:type="dcterms:W3CDTF">2020-03-17T18:25:23Z</dcterms:modified>
</cp:coreProperties>
</file>