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3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41"/>
    <p:restoredTop sz="92781"/>
  </p:normalViewPr>
  <p:slideViewPr>
    <p:cSldViewPr snapToGrid="0" snapToObjects="1">
      <p:cViewPr varScale="1">
        <p:scale>
          <a:sx n="129" d="100"/>
          <a:sy n="129" d="100"/>
        </p:scale>
        <p:origin x="3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CF967474-A2FD-E94B-89AE-E23FF21BFD20}" type="datetimeFigureOut">
              <a:rPr lang="es-CL" smtClean="0"/>
              <a:t>17-03-20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07EBB454-F23A-9A4C-AC01-861DDFEEC27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2600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7474-A2FD-E94B-89AE-E23FF21BFD20}" type="datetimeFigureOut">
              <a:rPr lang="es-CL" smtClean="0"/>
              <a:t>17-03-20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BB454-F23A-9A4C-AC01-861DDFEEC27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3462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CF967474-A2FD-E94B-89AE-E23FF21BFD20}" type="datetimeFigureOut">
              <a:rPr lang="es-CL" smtClean="0"/>
              <a:t>17-03-20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07EBB454-F23A-9A4C-AC01-861DDFEEC27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6116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7474-A2FD-E94B-89AE-E23FF21BFD20}" type="datetimeFigureOut">
              <a:rPr lang="es-CL" smtClean="0"/>
              <a:t>17-03-20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BB454-F23A-9A4C-AC01-861DDFEEC27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137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CF967474-A2FD-E94B-89AE-E23FF21BFD20}" type="datetimeFigureOut">
              <a:rPr lang="es-CL" smtClean="0"/>
              <a:t>17-03-20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07EBB454-F23A-9A4C-AC01-861DDFEEC27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0009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CF967474-A2FD-E94B-89AE-E23FF21BFD20}" type="datetimeFigureOut">
              <a:rPr lang="es-CL" smtClean="0"/>
              <a:t>17-03-20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07EBB454-F23A-9A4C-AC01-861DDFEEC27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59614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CF967474-A2FD-E94B-89AE-E23FF21BFD20}" type="datetimeFigureOut">
              <a:rPr lang="es-CL" smtClean="0"/>
              <a:t>17-03-20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07EBB454-F23A-9A4C-AC01-861DDFEEC27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7204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7474-A2FD-E94B-89AE-E23FF21BFD20}" type="datetimeFigureOut">
              <a:rPr lang="es-CL" smtClean="0"/>
              <a:t>17-03-20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BB454-F23A-9A4C-AC01-861DDFEEC27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3671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CF967474-A2FD-E94B-89AE-E23FF21BFD20}" type="datetimeFigureOut">
              <a:rPr lang="es-CL" smtClean="0"/>
              <a:t>17-03-20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07EBB454-F23A-9A4C-AC01-861DDFEEC27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9204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7474-A2FD-E94B-89AE-E23FF21BFD20}" type="datetimeFigureOut">
              <a:rPr lang="es-CL" smtClean="0"/>
              <a:t>17-03-20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BB454-F23A-9A4C-AC01-861DDFEEC27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29947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CF967474-A2FD-E94B-89AE-E23FF21BFD20}" type="datetimeFigureOut">
              <a:rPr lang="es-CL" smtClean="0"/>
              <a:t>17-03-20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07EBB454-F23A-9A4C-AC01-861DDFEEC27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4742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67474-A2FD-E94B-89AE-E23FF21BFD20}" type="datetimeFigureOut">
              <a:rPr lang="es-CL" smtClean="0"/>
              <a:t>17-03-20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BB454-F23A-9A4C-AC01-861DDFEEC27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5216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919065-62F8-0841-8B0C-CB8E8B1687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L" b="1" dirty="0"/>
              <a:t>Presentación diferenciado lectura y escritura especializada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F012250-A1BB-9048-ADDE-6C9B740F7F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Prof. Marcela Herrera G.</a:t>
            </a:r>
          </a:p>
        </p:txBody>
      </p:sp>
    </p:spTree>
    <p:extLst>
      <p:ext uri="{BB962C8B-B14F-4D97-AF65-F5344CB8AC3E}">
        <p14:creationId xmlns:p14="http://schemas.microsoft.com/office/powerpoint/2010/main" val="1492480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AC1E20-4341-C44E-AAD3-AEADD8E94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La escritura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334CBA-FB7F-FE44-8673-FF1FE59D4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CL" dirty="0"/>
              <a:t>Con la escritura, instrumento eficaz y ambivalente, se han declarado guerras y se han firmado tratados de paz; se han difundido seudoteorías oportunistas y se han fijado los grandes descubrimientos del pensamiento honesto; gracias a la escritura se ha ido acumulando y conservando una parte esencial de la memoria humana: las ciencias y las técnicas con las que cada nueva generación puede abrirse camino sin tener que empezar desde cero; las historias que nos ligan a nuestras raíces y, muy especialmente, esas obras excelentes, quizá generosamente gratuitas, que son los escritos literarios, las elaboraciones estéticas del lenguaje, la creación de mundos posibles (J. Tusón, 1996: 9).</a:t>
            </a:r>
          </a:p>
          <a:p>
            <a:pPr marL="0" lv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47642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D53203-DE63-4842-8201-C9E942DBB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Propósito de la asignatura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5082D1-E03B-EC41-941B-6D58C7201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dirty="0"/>
              <a:t>La asignatura de Lectura y Escritura Especializadas tiene el objetivo de preparar a los estudiantes para comunicarse por escrito en comunidades discursivas especializadas, sean estas académicas o de ámbitos laborales específicos. Para ello, promueve la comprensión y la producción de géneros discursivos en los que se articulan ideas complejas y abstractas, haciendo uso de un lenguaje académico escrito que se desarrolla desde la escuela y a lo largo de la vida. </a:t>
            </a:r>
          </a:p>
          <a:p>
            <a:pPr algn="just"/>
            <a:endParaRPr lang="es-CL" sz="1400" dirty="0"/>
          </a:p>
          <a:p>
            <a:pPr marL="0" indent="0" algn="r">
              <a:buNone/>
            </a:pPr>
            <a:r>
              <a:rPr lang="es-CL" sz="1400" dirty="0"/>
              <a:t>Mineduc. (2020). PROGRAMA DE ESTUDIO LECTURA Y ESCRITURA ESPECIALIZADAS. Santiago, Chile: Mineduc.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80865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EF226F-1574-A64E-97BB-B8F39C557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Estructura del programa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3B9F07-3F06-4341-B730-D31D25B8A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/>
              <a:t>Breve historia de la escritura y sus diferentes tipos</a:t>
            </a:r>
          </a:p>
          <a:p>
            <a:r>
              <a:rPr lang="es-CL" dirty="0"/>
              <a:t>Introducción a la escritura especializada</a:t>
            </a:r>
          </a:p>
          <a:p>
            <a:r>
              <a:rPr lang="es-CL" dirty="0"/>
              <a:t>Diferencias entre la oralidad y la escritura </a:t>
            </a:r>
          </a:p>
          <a:p>
            <a:pPr lvl="0"/>
            <a:r>
              <a:rPr lang="es-CL" dirty="0"/>
              <a:t>Diferencias entre escritura cotidiana y especializada.</a:t>
            </a:r>
          </a:p>
          <a:p>
            <a:r>
              <a:rPr lang="es-CL" dirty="0"/>
              <a:t>Escritura especializada, características, funciones, procesos, modelos,etc.</a:t>
            </a:r>
          </a:p>
          <a:p>
            <a:r>
              <a:rPr lang="es-CL" dirty="0"/>
              <a:t> Macroesctructura y microestructura de un texto</a:t>
            </a:r>
            <a:endParaRPr lang="es-CL" dirty="0">
              <a:effectLst/>
            </a:endParaRPr>
          </a:p>
          <a:p>
            <a:r>
              <a:rPr lang="es-CL" dirty="0"/>
              <a:t>La comunicación humana: estilos</a:t>
            </a:r>
          </a:p>
          <a:p>
            <a:r>
              <a:rPr lang="es-CL" dirty="0"/>
              <a:t>Tipologías textuales</a:t>
            </a:r>
          </a:p>
          <a:p>
            <a:r>
              <a:rPr lang="es-CL" dirty="0"/>
              <a:t>Fuentes primarias y secundarias, uso de citas, etc. </a:t>
            </a:r>
          </a:p>
          <a:p>
            <a:r>
              <a:rPr lang="es-CL" dirty="0"/>
              <a:t>Características de los siguientes textos: columna de opinión, reseña crítica y ensayo.</a:t>
            </a:r>
          </a:p>
        </p:txBody>
      </p:sp>
    </p:spTree>
    <p:extLst>
      <p:ext uri="{BB962C8B-B14F-4D97-AF65-F5344CB8AC3E}">
        <p14:creationId xmlns:p14="http://schemas.microsoft.com/office/powerpoint/2010/main" val="1117586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1D10C2-2F8A-3349-A4C4-77E0B1B7C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2805"/>
            <a:ext cx="10515600" cy="570540"/>
          </a:xfrm>
        </p:spPr>
        <p:txBody>
          <a:bodyPr>
            <a:normAutofit fontScale="90000"/>
          </a:bodyPr>
          <a:lstStyle/>
          <a:p>
            <a:r>
              <a:rPr lang="es-CL" dirty="0"/>
              <a:t>Evaluaciones: </a:t>
            </a:r>
            <a:br>
              <a:rPr lang="es-CL" dirty="0"/>
            </a:b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04CB88-2073-C747-98C5-C1AE58909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2805"/>
            <a:ext cx="10515600" cy="5368888"/>
          </a:xfrm>
        </p:spPr>
        <p:txBody>
          <a:bodyPr>
            <a:normAutofit fontScale="92500"/>
          </a:bodyPr>
          <a:lstStyle/>
          <a:p>
            <a:r>
              <a:rPr lang="es-CL" dirty="0"/>
              <a:t>Este diferenciado comprende de cuatro calificaciones las cuales se detallarán de la suguinte forma: </a:t>
            </a:r>
          </a:p>
          <a:p>
            <a:pPr>
              <a:buFontTx/>
              <a:buChar char="-"/>
            </a:pPr>
            <a:r>
              <a:rPr lang="es-CL" u="sng" dirty="0"/>
              <a:t>Producción de textos</a:t>
            </a:r>
            <a:r>
              <a:rPr lang="es-CL" dirty="0"/>
              <a:t>, se evaluará la elaboración de los siguientes textos (correspondiente a una nota coeficiente uno por cada texto, es decir tres calificaciones )</a:t>
            </a:r>
          </a:p>
          <a:p>
            <a:pPr>
              <a:buFontTx/>
              <a:buChar char="-"/>
            </a:pPr>
            <a:endParaRPr lang="es-CL" dirty="0"/>
          </a:p>
          <a:p>
            <a:pPr>
              <a:buFontTx/>
              <a:buChar char="-"/>
            </a:pPr>
            <a:endParaRPr lang="es-CL" dirty="0"/>
          </a:p>
          <a:p>
            <a:pPr marL="0" indent="0">
              <a:buNone/>
            </a:pPr>
            <a:r>
              <a:rPr lang="es-CL" dirty="0"/>
              <a:t>                 a) Columna de opinión</a:t>
            </a:r>
          </a:p>
          <a:p>
            <a:pPr marL="0" indent="0">
              <a:buNone/>
            </a:pPr>
            <a:r>
              <a:rPr lang="es-CL" dirty="0"/>
              <a:t>	b) Reseña crítica</a:t>
            </a:r>
          </a:p>
          <a:p>
            <a:pPr marL="0" indent="0">
              <a:buNone/>
            </a:pPr>
            <a:r>
              <a:rPr lang="es-CL" dirty="0"/>
              <a:t>	c) Ensayo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u="sng" dirty="0"/>
              <a:t>Proceso de producción de texto</a:t>
            </a:r>
            <a:r>
              <a:rPr lang="es-CL" dirty="0"/>
              <a:t>, cada uno de los tres textos será a su vez evaluado por el proceso de dicha producción (correspondiente a una nota por cada tipo de texto, es decir tres notas las cuales serán promediadas para obtener una calificación)</a:t>
            </a:r>
          </a:p>
        </p:txBody>
      </p:sp>
    </p:spTree>
    <p:extLst>
      <p:ext uri="{BB962C8B-B14F-4D97-AF65-F5344CB8AC3E}">
        <p14:creationId xmlns:p14="http://schemas.microsoft.com/office/powerpoint/2010/main" val="3703087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0E7352-A4B5-E74E-AC8D-D64241ED9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Sobre la evaluación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E5BD29-1C61-BE40-B4EC-4D65CC51A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/>
              <a:t>Toda evaluación será individual.</a:t>
            </a:r>
          </a:p>
          <a:p>
            <a:pPr marL="0" indent="0">
              <a:buNone/>
            </a:pPr>
            <a:endParaRPr lang="es-CL" dirty="0"/>
          </a:p>
          <a:p>
            <a:r>
              <a:rPr lang="es-CL" dirty="0"/>
              <a:t>Cada una de las evaluaciones, ya sea de producción de texto y proceso de evaluación estará acompañada de una rúbrica y visada por utp.</a:t>
            </a:r>
          </a:p>
          <a:p>
            <a:endParaRPr lang="es-CL" dirty="0"/>
          </a:p>
          <a:p>
            <a:r>
              <a:rPr lang="es-CL" dirty="0"/>
              <a:t>Todos los trabajos serán enviados al correo del docente asignado.</a:t>
            </a:r>
          </a:p>
          <a:p>
            <a:endParaRPr lang="es-CL" dirty="0"/>
          </a:p>
          <a:p>
            <a:r>
              <a:rPr lang="es-CL" dirty="0"/>
              <a:t>Cualquier consulta o duda debe dirigirse al profesor asignado. </a:t>
            </a:r>
          </a:p>
        </p:txBody>
      </p:sp>
    </p:spTree>
    <p:extLst>
      <p:ext uri="{BB962C8B-B14F-4D97-AF65-F5344CB8AC3E}">
        <p14:creationId xmlns:p14="http://schemas.microsoft.com/office/powerpoint/2010/main" val="3153756116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3960F"/>
      </a:accent1>
      <a:accent2>
        <a:srgbClr val="E04116"/>
      </a:accent2>
      <a:accent3>
        <a:srgbClr val="9D4DE7"/>
      </a:accent3>
      <a:accent4>
        <a:srgbClr val="449EF3"/>
      </a:accent4>
      <a:accent5>
        <a:srgbClr val="39C6BE"/>
      </a:accent5>
      <a:accent6>
        <a:srgbClr val="88C933"/>
      </a:accent6>
      <a:hlink>
        <a:srgbClr val="EBB41F"/>
      </a:hlink>
      <a:folHlink>
        <a:srgbClr val="E1D676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29B3952A-A5A2-4E72-A5C9-A88B41734E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{9158297A-D37F-A644-AEDC-637A1D577FC5}tf16401369</Template>
  <TotalTime>667</TotalTime>
  <Words>426</Words>
  <Application>Microsoft Macintosh PowerPoint</Application>
  <PresentationFormat>Panorámica</PresentationFormat>
  <Paragraphs>38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Calibri Light</vt:lpstr>
      <vt:lpstr>Rockwell</vt:lpstr>
      <vt:lpstr>Wingdings</vt:lpstr>
      <vt:lpstr>Atlas</vt:lpstr>
      <vt:lpstr>Presentación diferenciado lectura y escritura especializada</vt:lpstr>
      <vt:lpstr>La escritura</vt:lpstr>
      <vt:lpstr>Propósito de la asignatura</vt:lpstr>
      <vt:lpstr>Estructura del programa</vt:lpstr>
      <vt:lpstr>Evaluaciones:  </vt:lpstr>
      <vt:lpstr>Sobre la evaluación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diferenciado lectura y escritura especializada</dc:title>
  <dc:creator>Usuario de Microsoft Office</dc:creator>
  <cp:lastModifiedBy>Usuario de Microsoft Office</cp:lastModifiedBy>
  <cp:revision>5</cp:revision>
  <dcterms:created xsi:type="dcterms:W3CDTF">2020-03-18T02:52:48Z</dcterms:created>
  <dcterms:modified xsi:type="dcterms:W3CDTF">2020-03-18T14:00:10Z</dcterms:modified>
</cp:coreProperties>
</file>