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43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3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sz="quarter" idx="13"/>
          </p:nvPr>
        </p:nvSpPr>
        <p:spPr>
          <a:xfrm>
            <a:off x="6540500" y="490220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sz="quarter" idx="14"/>
          </p:nvPr>
        </p:nvSpPr>
        <p:spPr>
          <a:xfrm>
            <a:off x="6540500" y="64135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sz="half" idx="15"/>
          </p:nvPr>
        </p:nvSpPr>
        <p:spPr>
          <a:xfrm>
            <a:off x="6223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sz="quarter" idx="13"/>
          </p:nvPr>
        </p:nvSpPr>
        <p:spPr>
          <a:xfrm>
            <a:off x="2044700" y="6642100"/>
            <a:ext cx="89027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 Juan López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4"/>
          </p:nvPr>
        </p:nvSpPr>
        <p:spPr>
          <a:xfrm>
            <a:off x="2044700" y="4203700"/>
            <a:ext cx="8902700" cy="812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“Escribir una cita aquí” 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3 alt.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quarter" idx="13"/>
          </p:nvPr>
        </p:nvSpPr>
        <p:spPr>
          <a:xfrm>
            <a:off x="44577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pic" sz="quarter" idx="14"/>
          </p:nvPr>
        </p:nvSpPr>
        <p:spPr>
          <a:xfrm>
            <a:off x="85598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sz="quarter" idx="15"/>
          </p:nvPr>
        </p:nvSpPr>
        <p:spPr>
          <a:xfrm>
            <a:off x="355600" y="355600"/>
            <a:ext cx="40894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pic" idx="13"/>
          </p:nvPr>
        </p:nvSpPr>
        <p:spPr>
          <a:xfrm>
            <a:off x="368300" y="368300"/>
            <a:ext cx="122682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sz="half" idx="13"/>
          </p:nvPr>
        </p:nvSpPr>
        <p:spPr>
          <a:xfrm>
            <a:off x="64897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676900" cy="6553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Font typeface="Zapf Dingbats"/>
              <a:buBlip>
                <a:blip r:embed="rId2"/>
              </a:buBlip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>
                    <a:alpha val="95000"/>
                  </a:srgbClr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113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977" y="742519"/>
            <a:ext cx="6842602" cy="6515349"/>
          </a:xfrm>
          <a:prstGeom prst="rect">
            <a:avLst/>
          </a:prstGeom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  <a:reflection stA="50000" endPos="40000" dir="5400000" sy="-100000" algn="bl" rotWithShape="0"/>
          </a:effectLst>
        </p:spPr>
      </p:pic>
      <p:sp>
        <p:nvSpPr>
          <p:cNvPr id="132" name="Shape 132"/>
          <p:cNvSpPr>
            <a:spLocks noGrp="1"/>
          </p:cNvSpPr>
          <p:nvPr>
            <p:ph type="ctrTitle"/>
          </p:nvPr>
        </p:nvSpPr>
        <p:spPr>
          <a:xfrm>
            <a:off x="551837" y="5386786"/>
            <a:ext cx="12418880" cy="3084516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t>Identidad latinoamericana.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ubTitle" sz="quarter" idx="1"/>
          </p:nvPr>
        </p:nvSpPr>
        <p:spPr>
          <a:xfrm>
            <a:off x="312681" y="6425248"/>
            <a:ext cx="11709401" cy="1397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5675">
              <a:defRPr sz="5460"/>
            </a:lvl1pPr>
          </a:lstStyle>
          <a:p>
            <a:r>
              <a:t>Importantes ensayos que tratan el tema de la identidad latinoamericana.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"Ariel" de Rodó.</a:t>
            </a:r>
          </a:p>
          <a:p>
            <a:pPr>
              <a:buBlip>
                <a:blip r:embed="rId2"/>
              </a:buBlip>
            </a:pPr>
            <a:r>
              <a:t>"Nuestra América" de José Martí.</a:t>
            </a:r>
          </a:p>
          <a:p>
            <a:pPr>
              <a:buBlip>
                <a:blip r:embed="rId2"/>
              </a:buBlip>
            </a:pPr>
            <a:r>
              <a:t>"Las venas abiertas de América latina" de Galeano.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5950"/>
            </a:lvl1pPr>
          </a:lstStyle>
          <a:p>
            <a:r>
              <a:t>Elementos de autorreconocmiento.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sz="half" idx="1"/>
          </p:nvPr>
        </p:nvSpPr>
        <p:spPr>
          <a:xfrm>
            <a:off x="6397277" y="389595"/>
            <a:ext cx="4230171" cy="729931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Nuestras riquezas naturales y nuestra relación con la tierra.</a:t>
            </a:r>
          </a:p>
        </p:txBody>
      </p:sp>
      <p:pic>
        <p:nvPicPr>
          <p:cNvPr id="172" name="IMG_115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56" y="2163816"/>
            <a:ext cx="5016793" cy="3750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114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444" y="5860260"/>
            <a:ext cx="6667501" cy="330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Actividad.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Si nuestra geografía equivale a nuestro cuerpo como elemento material. ¿Quiénes han sido nuestros otros de identificación y diferenciación?</a:t>
            </a:r>
          </a:p>
          <a:p>
            <a:pPr>
              <a:buBlip>
                <a:blip r:embed="rId2"/>
              </a:buBlip>
            </a:pPr>
            <a:r>
              <a:t>¿De qué forma afecta la globalización a nuestra identidad latinoamericana? 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6041" indent="-336041" algn="just" defTabSz="368045">
              <a:spcBef>
                <a:spcPts val="2600"/>
              </a:spcBef>
              <a:buBlip>
                <a:blip r:embed="rId2"/>
              </a:buBlip>
              <a:defRPr sz="2709"/>
            </a:pPr>
            <a:r>
              <a:t>De acuerdo con De Imaz, escritores extranjeros tales como Ortega y Gasset, Keyserling y Waldo Frank concurrían más o menos en que las características de la cultura latinoamericana  eran: </a:t>
            </a:r>
          </a:p>
          <a:p>
            <a:pPr marL="0" indent="0" algn="just" defTabSz="368045">
              <a:spcBef>
                <a:spcPts val="2600"/>
              </a:spcBef>
              <a:buSzTx/>
              <a:buNone/>
              <a:defRPr sz="2709"/>
            </a:pPr>
            <a:r>
              <a:t>1) prevalencia de lo emocional  sobre lo racional y la sobreestimación de los sentimientos.</a:t>
            </a:r>
          </a:p>
          <a:p>
            <a:pPr marL="0" indent="0" algn="just" defTabSz="368045">
              <a:spcBef>
                <a:spcPts val="2600"/>
              </a:spcBef>
              <a:buSzTx/>
              <a:buNone/>
              <a:defRPr sz="2709"/>
            </a:pPr>
            <a:r>
              <a:t> 2) propensión a la imitación unida a una tendencia a la mentira. Esta tendencia sería facilitada por las contradicciones de la personalidad latinoamericana.</a:t>
            </a:r>
          </a:p>
          <a:p>
            <a:pPr marL="0" indent="0" algn="just" defTabSz="368045">
              <a:spcBef>
                <a:spcPts val="2600"/>
              </a:spcBef>
              <a:buSzTx/>
              <a:buNone/>
              <a:defRPr sz="2709"/>
            </a:pPr>
            <a:r>
              <a:t>3) voluntad débil,oscilante entre la monotonía y la violencia, la ternura y la rudeza, la pasividad y la melancolía. Personalidad dividida entre el deseo externo de modernidad y una vida interior muy pobre que produce envidia y relativismo moral.</a:t>
            </a:r>
          </a:p>
          <a:p>
            <a:pPr marL="0" indent="0" algn="just" defTabSz="368045">
              <a:spcBef>
                <a:spcPts val="2600"/>
              </a:spcBef>
              <a:buSzTx/>
              <a:buNone/>
              <a:defRPr sz="2709"/>
            </a:pPr>
            <a:r>
              <a:t> 4) la influencia de lo telúrico y la importancia de las fuerzas de la naturaleza, que lleva a la cultura a favorecer el determinismo, el fatalismo y la falta de previsión.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090"/>
            </a:lvl1pPr>
          </a:lstStyle>
          <a:p>
            <a:r>
              <a:t>Latinoamérica o Hispanoamérica.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b="1"/>
              <a:t>Latinoamérica</a:t>
            </a:r>
            <a:r>
              <a:t>: Nombre que engloba el conjunto de países del continente americano en los que se hablan lenguas derivadas del latín (español, portugués y francés).</a:t>
            </a:r>
          </a:p>
          <a:p>
            <a:pPr algn="just">
              <a:buBlip>
                <a:blip r:embed="rId2"/>
              </a:buBlip>
            </a:pPr>
            <a:r>
              <a:rPr b="1"/>
              <a:t>Hispanoamérica: </a:t>
            </a:r>
            <a:r>
              <a:t>Nombre que recibe el conjunto de países americanos de lengua española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/>
            </a:lvl1pPr>
          </a:lstStyle>
          <a:p>
            <a:r>
              <a:t>Elementos histórico- culturales comunes.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sz="half" idx="1"/>
          </p:nvPr>
        </p:nvSpPr>
        <p:spPr>
          <a:xfrm>
            <a:off x="647700" y="2628900"/>
            <a:ext cx="4077890" cy="6477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b="1"/>
              <a:t>Componente indígena</a:t>
            </a:r>
            <a:r>
              <a:t>: Latinoamérica  es el continente con mayor diversidad indígena en el mundo. </a:t>
            </a:r>
          </a:p>
        </p:txBody>
      </p:sp>
      <p:pic>
        <p:nvPicPr>
          <p:cNvPr id="140" name="IMG_114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377" y="1852202"/>
            <a:ext cx="6275648" cy="353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G_114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489" y="4687164"/>
            <a:ext cx="4851401" cy="467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/>
            </a:lvl1pPr>
          </a:lstStyle>
          <a:p>
            <a:r>
              <a:t>Elementos histórico- culturales comunes.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751384" y="4352808"/>
            <a:ext cx="11246740" cy="5742921"/>
          </a:xfrm>
          <a:prstGeom prst="rect">
            <a:avLst/>
          </a:prstGeom>
        </p:spPr>
        <p:txBody>
          <a:bodyPr/>
          <a:lstStyle/>
          <a:p>
            <a:pPr algn="just">
              <a:buBlip>
                <a:blip r:embed="rId2"/>
              </a:buBlip>
              <a:defRPr b="1"/>
            </a:pPr>
            <a:r>
              <a:t>Pasado colonial: </a:t>
            </a:r>
            <a:r>
              <a:rPr b="0"/>
              <a:t>los países latinoamericanos compartimos la condición de colonia.</a:t>
            </a:r>
          </a:p>
        </p:txBody>
      </p:sp>
      <p:pic>
        <p:nvPicPr>
          <p:cNvPr id="145" name="IMG_114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899" y="3241209"/>
            <a:ext cx="6223001" cy="284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Marcador de posición de imagen 146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5289387" y="1192341"/>
            <a:ext cx="3986029" cy="4597401"/>
          </a:xfrm>
          <a:prstGeom prst="rect">
            <a:avLst/>
          </a:prstGeom>
        </p:spPr>
      </p:pic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/>
            </a:lvl1pPr>
          </a:lstStyle>
          <a:p>
            <a:r>
              <a:t>Elementos histórico- culturales comunes.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sz="half" idx="1"/>
          </p:nvPr>
        </p:nvSpPr>
        <p:spPr>
          <a:xfrm>
            <a:off x="647700" y="2628900"/>
            <a:ext cx="4275856" cy="6477000"/>
          </a:xfrm>
          <a:prstGeom prst="rect">
            <a:avLst/>
          </a:prstGeom>
        </p:spPr>
        <p:txBody>
          <a:bodyPr/>
          <a:lstStyle/>
          <a:p>
            <a:pPr algn="just">
              <a:buBlip>
                <a:blip r:embed="rId3"/>
              </a:buBlip>
              <a:defRPr b="1"/>
            </a:pPr>
            <a:r>
              <a:t>Catolicismo: </a:t>
            </a:r>
            <a:r>
              <a:rPr b="0"/>
              <a:t>nuestro continente es predominantemente católico, lo que ha marcado nuestra cosmovisión y nuestra identidad en general.</a:t>
            </a:r>
          </a:p>
        </p:txBody>
      </p:sp>
      <p:pic>
        <p:nvPicPr>
          <p:cNvPr id="150" name="IMG_114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074" y="2730500"/>
            <a:ext cx="3810001" cy="627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Marcador de posición de imagen 151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705600" y="2578100"/>
            <a:ext cx="5702300" cy="6578600"/>
          </a:xfrm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/>
            </a:lvl1pPr>
          </a:lstStyle>
          <a:p>
            <a:r>
              <a:t>Elementos histórico- culturales comunes.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sz="half" idx="1"/>
          </p:nvPr>
        </p:nvSpPr>
        <p:spPr>
          <a:xfrm>
            <a:off x="654050" y="1791355"/>
            <a:ext cx="5600700" cy="703889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  <a:defRPr b="1"/>
            </a:pPr>
            <a:endParaRPr/>
          </a:p>
          <a:p>
            <a:pPr>
              <a:buBlip>
                <a:blip r:embed="rId3"/>
              </a:buBlip>
              <a:defRPr b="1"/>
            </a:pPr>
            <a:r>
              <a:t>Sincretismo cultural: </a:t>
            </a:r>
            <a:r>
              <a:rPr b="0"/>
              <a:t>el encuentro del mundo indígena con el europeo (y el africano, en algunos casos) trajo consigo un sincretismo religioso, culinario y social. 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/>
            </a:lvl1pPr>
          </a:lstStyle>
          <a:p>
            <a:r>
              <a:t>Elementos histórico- culturales comunes.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541103" y="436052"/>
            <a:ext cx="11709402" cy="536535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b="1"/>
            </a:pPr>
            <a:endParaRPr/>
          </a:p>
          <a:p>
            <a:pPr algn="just">
              <a:buBlip>
                <a:blip r:embed="rId2"/>
              </a:buBlip>
              <a:defRPr b="1"/>
            </a:pPr>
            <a:r>
              <a:t>Dictaduras: </a:t>
            </a:r>
            <a:r>
              <a:rPr b="0"/>
              <a:t> varios países latinoamericanos compartimos un pasado dictatorial. Por ello, esta temática se vuelve una constante en nuestra literatura. </a:t>
            </a:r>
          </a:p>
        </p:txBody>
      </p:sp>
      <p:pic>
        <p:nvPicPr>
          <p:cNvPr id="158" name="IMG_114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102" y="4793879"/>
            <a:ext cx="7620001" cy="436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Marcador de posición de imagen 159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477000" y="609600"/>
            <a:ext cx="5918200" cy="8547100"/>
          </a:xfrm>
          <a:prstGeom prst="rect">
            <a:avLst/>
          </a:prstGeom>
        </p:spPr>
      </p:pic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647700" y="1689100"/>
            <a:ext cx="5600700" cy="5593979"/>
          </a:xfrm>
          <a:prstGeom prst="rect">
            <a:avLst/>
          </a:prstGeom>
        </p:spPr>
        <p:txBody>
          <a:bodyPr/>
          <a:lstStyle>
            <a:lvl1pPr defTabSz="274574">
              <a:defRPr sz="3290"/>
            </a:lvl1pPr>
          </a:lstStyle>
          <a:p>
            <a:r>
              <a:t>"la identidad sólo llega a ser un asunto importante cuando está en crisis,  cuando algo que se ha asumido como fijo, coherente y estable es desplazado por la experiencia de la duda y la incertidumbre"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xfrm>
            <a:off x="647699" y="7567531"/>
            <a:ext cx="5600701" cy="700761"/>
          </a:xfrm>
          <a:prstGeom prst="rect">
            <a:avLst/>
          </a:prstGeom>
        </p:spPr>
        <p:txBody>
          <a:bodyPr/>
          <a:lstStyle/>
          <a:p>
            <a:r>
              <a:t> Kobena Mercer 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9833">
              <a:defRPr sz="5390"/>
            </a:lvl1pPr>
          </a:lstStyle>
          <a:p>
            <a:r>
              <a:t>Momentos de crisis y cuestionamiento de nuestra identidad.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647700" y="2232969"/>
            <a:ext cx="11709400" cy="6872933"/>
          </a:xfrm>
          <a:prstGeom prst="rect">
            <a:avLst/>
          </a:prstGeom>
        </p:spPr>
        <p:txBody>
          <a:bodyPr/>
          <a:lstStyle/>
          <a:p>
            <a:pPr marL="486918" indent="-486918" defTabSz="414781">
              <a:spcBef>
                <a:spcPts val="2900"/>
              </a:spcBef>
              <a:buSzPct val="100000"/>
              <a:buAutoNum type="arabicPeriod"/>
              <a:defRPr sz="3053"/>
            </a:pPr>
            <a:r>
              <a:t>Encuentro con el mundo europeo (conquista y colonia).</a:t>
            </a:r>
          </a:p>
          <a:p>
            <a:pPr marL="486918" indent="-486918" defTabSz="414781">
              <a:spcBef>
                <a:spcPts val="2900"/>
              </a:spcBef>
              <a:buSzPct val="100000"/>
              <a:buAutoNum type="arabicPeriod"/>
              <a:defRPr sz="3053"/>
            </a:pPr>
            <a:r>
              <a:t>Proceso de independencia y constitución de los estados nacionales.</a:t>
            </a:r>
          </a:p>
          <a:p>
            <a:pPr marL="486918" indent="-486918" algn="just" defTabSz="414781">
              <a:spcBef>
                <a:spcPts val="2900"/>
              </a:spcBef>
              <a:buSzPct val="100000"/>
              <a:buAutoNum type="arabicPeriod"/>
              <a:defRPr sz="3053"/>
            </a:pPr>
            <a:r>
              <a:t>Primera Guerra mundial y crisis del sistema capitalista mundial (la dominación oligárquica de los terratenientes latinoamericanos empieza a deteriorarse y las clases medias y obreras comienzan a cuestionar el sistema establecido).</a:t>
            </a:r>
          </a:p>
          <a:p>
            <a:pPr marL="486918" indent="-486918" algn="just" defTabSz="414781">
              <a:spcBef>
                <a:spcPts val="2900"/>
              </a:spcBef>
              <a:buSzPct val="100000"/>
              <a:buAutoNum type="arabicPeriod"/>
              <a:defRPr sz="3053"/>
            </a:pPr>
            <a:r>
              <a:t>Años 70 (fracaso de los regímenes populistas, el progresivo estancamiento industrial y la creciente radicalización de las clases populares condujeron a una serie de golpes militares en el cono sur)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Personalizado</PresentationFormat>
  <Paragraphs>37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Avenir Roman</vt:lpstr>
      <vt:lpstr>Hoefler Text</vt:lpstr>
      <vt:lpstr>Palatino</vt:lpstr>
      <vt:lpstr>Zapf Dingbats</vt:lpstr>
      <vt:lpstr>BrushedCanvas</vt:lpstr>
      <vt:lpstr>Identidad latinoamericana.</vt:lpstr>
      <vt:lpstr>Latinoamérica o Hispanoamérica.</vt:lpstr>
      <vt:lpstr>Elementos histórico- culturales comunes.</vt:lpstr>
      <vt:lpstr>Elementos histórico- culturales comunes.</vt:lpstr>
      <vt:lpstr>Elementos histórico- culturales comunes.</vt:lpstr>
      <vt:lpstr>Elementos histórico- culturales comunes.</vt:lpstr>
      <vt:lpstr>Elementos histórico- culturales comunes.</vt:lpstr>
      <vt:lpstr>"la identidad sólo llega a ser un asunto importante cuando está en crisis,  cuando algo que se ha asumido como fijo, coherente y estable es desplazado por la experiencia de la duda y la incertidumbre"</vt:lpstr>
      <vt:lpstr>Momentos de crisis y cuestionamiento de nuestra identidad.</vt:lpstr>
      <vt:lpstr>Importantes ensayos que tratan el tema de la identidad latinoamericana.</vt:lpstr>
      <vt:lpstr>Elementos de autorreconocmiento.</vt:lpstr>
      <vt:lpstr>Actividad.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Identidad latinoamericana.</dc:title>
  <dc:creator>Usuario</dc:creator>
  <cp:lastModifiedBy>Usuario</cp:lastModifiedBy>
  <cp:revision>1</cp:revision>
  <dcterms:modified xsi:type="dcterms:W3CDTF">2020-03-19T01:32:17Z</dcterms:modified>
</cp:coreProperties>
</file>