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Proxima Nova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roximaNova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roximaNova-italic.fntdata"/><Relationship Id="rId12" Type="http://schemas.openxmlformats.org/officeDocument/2006/relationships/slide" Target="slides/slide7.xml"/><Relationship Id="rId34" Type="http://schemas.openxmlformats.org/officeDocument/2006/relationships/font" Target="fonts/ProximaNova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ProximaNova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f3a94f05b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f3a94f05b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f3a94f05b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f3a94f05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f3a94f05b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f3a94f05b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f3a94f05b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f3a94f05b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f3a94f05b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f3a94f05b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f3a94f05b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7f3a94f05b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f3a94f05b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f3a94f05b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f3a94f05b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f3a94f05b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f3a94f05b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f3a94f05b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f3a94f05b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f3a94f05b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f3a94f05b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f3a94f05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f3a94f05b_0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f3a94f05b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f3a94f05b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f3a94f05b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f3a94f05b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f3a94f05b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f3a94f05b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f3a94f05b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f3a94f05b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f3a94f05b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f3a94f05b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f3a94f05b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f3a94f05b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f3a94f05b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f3a94f05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f3a94f05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f3a94f05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f3a94f05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f3a94f05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f3a94f05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f3a94f05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f3a94f05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f3a94f05b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f3a94f05b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f3a94f05b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f3a94f05b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f3a94f05b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f3a94f05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f3a94f05b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f3a94f05b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youtu.be/HhVBeb8C9Uk" TargetMode="External"/><Relationship Id="rId4" Type="http://schemas.openxmlformats.org/officeDocument/2006/relationships/hyperlink" Target="https://www.youtube.com/results?search_query=%23HayQueIr" TargetMode="External"/><Relationship Id="rId5" Type="http://schemas.openxmlformats.org/officeDocument/2006/relationships/hyperlink" Target="https://www.youtube.com/results?search_query=%23HayQueIr" TargetMode="External"/><Relationship Id="rId6" Type="http://schemas.openxmlformats.org/officeDocument/2006/relationships/hyperlink" Target="https://youtu.be/u0SpfiMXdx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11708" y="16323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UNIDAD 1:</a:t>
            </a:r>
            <a:br>
              <a:rPr lang="es"/>
            </a:br>
            <a:r>
              <a:rPr lang="es" sz="3000"/>
              <a:t>EXPLORANDO LENGUAJES ARTÍSTICOS DE NUESTRA ÉPOCA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11700" y="1989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/>
              <a:t>Liceo n°1 Javiera carrera</a:t>
            </a:r>
            <a:br>
              <a:rPr lang="es" sz="1400"/>
            </a:br>
            <a:r>
              <a:rPr lang="es" sz="1400"/>
              <a:t>Dpto de artes Visuales</a:t>
            </a:r>
            <a:br>
              <a:rPr lang="es" sz="1400"/>
            </a:br>
            <a:r>
              <a:rPr lang="es" sz="1400"/>
              <a:t>Coordinadora: Eslovenia Urbina</a:t>
            </a:r>
            <a:endParaRPr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865600" y="769150"/>
            <a:ext cx="796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Muralismo en Chile</a:t>
            </a:r>
            <a:endParaRPr/>
          </a:p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865600" y="1634650"/>
            <a:ext cx="3352200" cy="29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muralismo en Chile, está presente a partir de fines de la tercera década del siglo XX, con la visita a nuestro país del muralista mexicano David Alfaro Siqueiros y la realización de su mural “Muerte al invasor”en la escuela de Chillán.</a:t>
            </a:r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1550" y="219550"/>
            <a:ext cx="3352301" cy="455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BRIGADAS MURALISTAS</a:t>
            </a:r>
            <a:endParaRPr/>
          </a:p>
        </p:txBody>
      </p:sp>
      <p:sp>
        <p:nvSpPr>
          <p:cNvPr id="120" name="Google Shape;120;p23"/>
          <p:cNvSpPr txBox="1"/>
          <p:nvPr>
            <p:ph idx="1" type="body"/>
          </p:nvPr>
        </p:nvSpPr>
        <p:spPr>
          <a:xfrm>
            <a:off x="311700" y="1902400"/>
            <a:ext cx="4260300" cy="26664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 brigadas muralistas fueron grupos organizados, muchas veces por partidos políticos, que intervenían los muros de la ciudad con configuraciones plásticas llamativas y mensajes explícitos. </a:t>
            </a:r>
            <a:br>
              <a:rPr lang="es"/>
            </a:br>
            <a:br>
              <a:rPr lang="es"/>
            </a:b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782188"/>
            <a:ext cx="4267200" cy="3579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idx="1" type="body"/>
          </p:nvPr>
        </p:nvSpPr>
        <p:spPr>
          <a:xfrm>
            <a:off x="311700" y="1152475"/>
            <a:ext cx="432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Durante el </a:t>
            </a: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Golpe militar, el trabajo de las brigadas muralistas fue quebrantado por el régimen autoritario.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Durante las huelgas organizadas a partir de 1979, los grupos civiles recuperaron el mural como medio de expresión y comunicación, manteniendo esta práctica de forma </a:t>
            </a: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aún</a:t>
            </a: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más clandestina.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2925" y="445025"/>
            <a:ext cx="3005848" cy="42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175" y="96025"/>
            <a:ext cx="4876800" cy="481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088" y="180575"/>
            <a:ext cx="7743825" cy="414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>
            <p:ph idx="1" type="body"/>
          </p:nvPr>
        </p:nvSpPr>
        <p:spPr>
          <a:xfrm>
            <a:off x="283500" y="3607575"/>
            <a:ext cx="8697600" cy="15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la izquierda: cubierta del portafolio de la Brigada Pablo Neruda. </a:t>
            </a:r>
            <a:b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la derecha: un cartel del portafolio de la Brigada Pablo Neruda con una leyenda en español y en italiano.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776" y="180600"/>
            <a:ext cx="6300451" cy="34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type="title"/>
          </p:nvPr>
        </p:nvSpPr>
        <p:spPr>
          <a:xfrm>
            <a:off x="3166800" y="2116300"/>
            <a:ext cx="281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/>
              <a:t>GRAFFITI</a:t>
            </a:r>
            <a:endParaRPr sz="4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type="title"/>
          </p:nvPr>
        </p:nvSpPr>
        <p:spPr>
          <a:xfrm>
            <a:off x="311700" y="247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Graffiti</a:t>
            </a:r>
            <a:endParaRPr sz="3600"/>
          </a:p>
        </p:txBody>
      </p:sp>
      <p:sp>
        <p:nvSpPr>
          <p:cNvPr id="154" name="Google Shape;154;p29"/>
          <p:cNvSpPr txBox="1"/>
          <p:nvPr>
            <p:ph idx="1" type="body"/>
          </p:nvPr>
        </p:nvSpPr>
        <p:spPr>
          <a:xfrm>
            <a:off x="311700" y="1025650"/>
            <a:ext cx="504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inicios del graffiti se remontan a los </a:t>
            </a:r>
            <a:r>
              <a:rPr b="1"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años 60</a:t>
            </a: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empezó en Nueva York y nació por la influencia de la música hip-hop. </a:t>
            </a:r>
            <a:b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Uno de los primeros artistas de graffiti firmaba como </a:t>
            </a:r>
            <a:r>
              <a:rPr b="1"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TAKI 183</a:t>
            </a: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finales de los setenta el grafitti  como movimiento incorporó nuevas imágenes que proceden de la iconografía popular como retratos, comics, caricaturas y dibujos animados.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900" y="1201575"/>
            <a:ext cx="3201325" cy="274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>
            <p:ph type="title"/>
          </p:nvPr>
        </p:nvSpPr>
        <p:spPr>
          <a:xfrm>
            <a:off x="537175" y="416825"/>
            <a:ext cx="357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/>
              <a:t>Graffiti en Chile</a:t>
            </a:r>
            <a:endParaRPr sz="3600"/>
          </a:p>
        </p:txBody>
      </p:sp>
      <p:sp>
        <p:nvSpPr>
          <p:cNvPr id="161" name="Google Shape;161;p30"/>
          <p:cNvSpPr txBox="1"/>
          <p:nvPr>
            <p:ph idx="1" type="body"/>
          </p:nvPr>
        </p:nvSpPr>
        <p:spPr>
          <a:xfrm>
            <a:off x="311700" y="1152475"/>
            <a:ext cx="448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cultura del grafiti llega a Chile a mediados de los años ochenta, debido a la expansión de la cultura estadounidense a través del cine, las revistas y la televisión abierta. </a:t>
            </a:r>
            <a:b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ahí en adelante, los grupos de grafiteros o </a:t>
            </a:r>
            <a:r>
              <a:rPr i="1"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crews</a:t>
            </a: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chilenos se fueron popularizando, llenando las calles con </a:t>
            </a:r>
            <a:r>
              <a:rPr i="1"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tags</a:t>
            </a:r>
            <a:r>
              <a:rPr lang="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escritos y representaciones de personas, lugares y animales.</a:t>
            </a:r>
            <a:endParaRPr/>
          </a:p>
        </p:txBody>
      </p:sp>
      <p:pic>
        <p:nvPicPr>
          <p:cNvPr id="162" name="Google Shape;1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8525" y="1296950"/>
            <a:ext cx="2920575" cy="280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775" y="561075"/>
            <a:ext cx="5784925" cy="293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1"/>
          <p:cNvSpPr txBox="1"/>
          <p:nvPr/>
        </p:nvSpPr>
        <p:spPr>
          <a:xfrm>
            <a:off x="3950400" y="3621575"/>
            <a:ext cx="35793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Graffiti de Keith Haring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Objetivo Fundamental: </a:t>
            </a:r>
            <a:br>
              <a:rPr lang="es"/>
            </a:br>
            <a:r>
              <a:rPr lang="es" sz="1800"/>
              <a:t>Explorar técnicas específicas de los lenguajes audiovisuales; reflexionar críticamente respecto a la dimensión estética y los contenidos de producciones audiovisuales y de televisión.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CONTENIDO:</a:t>
            </a:r>
            <a:br>
              <a:rPr lang="es"/>
            </a:br>
            <a:r>
              <a:rPr lang="es" sz="1800"/>
              <a:t>Lenguajes gráficos y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pictóricos: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/>
              <a:t>-El grafiti.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/>
        </p:nvSpPr>
        <p:spPr>
          <a:xfrm>
            <a:off x="5162300" y="3832975"/>
            <a:ext cx="2945100" cy="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Graffiti pintado por Seen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875" y="291550"/>
            <a:ext cx="5301525" cy="354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/>
          <p:nvPr>
            <p:ph type="title"/>
          </p:nvPr>
        </p:nvSpPr>
        <p:spPr>
          <a:xfrm>
            <a:off x="1013100" y="2285400"/>
            <a:ext cx="711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/>
              <a:t>GRAFFITERAS CHILENAS</a:t>
            </a:r>
            <a:endParaRPr sz="4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DANA PINK</a:t>
            </a:r>
            <a:endParaRPr/>
          </a:p>
        </p:txBody>
      </p:sp>
      <p:pic>
        <p:nvPicPr>
          <p:cNvPr id="185" name="Google Shape;1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9325" y="1017725"/>
            <a:ext cx="6341299" cy="382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NASKA</a:t>
            </a:r>
            <a:endParaRPr/>
          </a:p>
        </p:txBody>
      </p:sp>
      <p:pic>
        <p:nvPicPr>
          <p:cNvPr id="191" name="Google Shape;19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4300" y="1017725"/>
            <a:ext cx="633006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GIOVA</a:t>
            </a:r>
            <a:endParaRPr/>
          </a:p>
        </p:txBody>
      </p:sp>
      <p:pic>
        <p:nvPicPr>
          <p:cNvPr id="197" name="Google Shape;1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4300" y="817850"/>
            <a:ext cx="6330067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LUNA LEE</a:t>
            </a:r>
            <a:endParaRPr/>
          </a:p>
        </p:txBody>
      </p:sp>
      <p:pic>
        <p:nvPicPr>
          <p:cNvPr id="203" name="Google Shape;20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575" y="1017725"/>
            <a:ext cx="633894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SOLITAS</a:t>
            </a:r>
            <a:endParaRPr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125" y="1017725"/>
            <a:ext cx="782118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REFLEXIONES</a:t>
            </a:r>
            <a:endParaRPr/>
          </a:p>
        </p:txBody>
      </p:sp>
      <p:sp>
        <p:nvSpPr>
          <p:cNvPr id="215" name="Google Shape;21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 invitamos a ver y reflexionar sobre estas noticias y reportajes realizados por canales nacionales.</a:t>
            </a:r>
            <a:b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¿Cuáles son los lugares seleccionados para realizar murales y graffitis?</a:t>
            </a:r>
            <a:b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clase de mensajes expresan?</a:t>
            </a:r>
            <a:b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¿El graffiti puede ser considerado como parte del patrimonio nacional?</a:t>
            </a:r>
            <a:b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Cuál es el contenido actual del graffiti?</a:t>
            </a:r>
            <a:b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mensajes podríamos transmitir hoy a través del graffiti?</a:t>
            </a:r>
            <a:br>
              <a:rPr lang="es" sz="1200">
                <a:latin typeface="Arial"/>
                <a:ea typeface="Arial"/>
                <a:cs typeface="Arial"/>
                <a:sym typeface="Arial"/>
              </a:rPr>
            </a:br>
            <a:br>
              <a:rPr lang="es" sz="1200">
                <a:latin typeface="Arial"/>
                <a:ea typeface="Arial"/>
                <a:cs typeface="Arial"/>
                <a:sym typeface="Arial"/>
              </a:rPr>
            </a:br>
            <a:br>
              <a:rPr lang="es" sz="1200">
                <a:latin typeface="Arial"/>
                <a:ea typeface="Arial"/>
                <a:cs typeface="Arial"/>
                <a:sym typeface="Arial"/>
              </a:rPr>
            </a:br>
            <a:r>
              <a:rPr b="1"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Noticia T13 “</a:t>
            </a:r>
            <a:r>
              <a:rPr b="1"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Rayan vagón de metro tras ingresar por ducto de ventilación”</a:t>
            </a:r>
            <a:br>
              <a:rPr b="1"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200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" sz="1200" u="sng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https://youtu.be/HhVBeb8C9Uk</a:t>
            </a:r>
            <a:br>
              <a:rPr lang="es" sz="1200">
                <a:latin typeface="Arial"/>
                <a:ea typeface="Arial"/>
                <a:cs typeface="Arial"/>
                <a:sym typeface="Arial"/>
              </a:rPr>
            </a:br>
            <a:br>
              <a:rPr lang="es" sz="1200">
                <a:latin typeface="Arial"/>
                <a:ea typeface="Arial"/>
                <a:cs typeface="Arial"/>
                <a:sym typeface="Arial"/>
              </a:rPr>
            </a:br>
            <a:r>
              <a:rPr b="1"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T13: “Los increíbles murales del barrio Yungay -</a:t>
            </a:r>
            <a:r>
              <a:rPr b="1" lang="es" sz="1200">
                <a:solidFill>
                  <a:srgbClr val="000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 </a:t>
            </a:r>
            <a:r>
              <a:rPr b="1" lang="es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#HayQueIr</a:t>
            </a:r>
            <a:r>
              <a:rPr b="1" lang="es" sz="12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br>
              <a:rPr b="1" lang="e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2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https://youtu.be/J998cr04Mtw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Noticia TVN “</a:t>
            </a:r>
            <a:r>
              <a:rPr b="1"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Polémica por borrado de mural en barrio Lastarria | 24 Horas TVN Chile”</a:t>
            </a:r>
            <a:br>
              <a:rPr b="1" lang="e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200" u="sng">
                <a:solidFill>
                  <a:srgbClr val="A64D79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https://youtu.be/u0SpfiMXdxg</a:t>
            </a:r>
            <a:endParaRPr b="1" sz="1200">
              <a:solidFill>
                <a:srgbClr val="A64D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255325" y="1580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Este material pedagógico tiene como finalidad introducir el contenido de la primera Unidad  para realizar posteriormente la primera actividad de artes Visuales.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2655450" y="2285400"/>
            <a:ext cx="3833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/>
              <a:t>MURALISMO</a:t>
            </a:r>
            <a:endParaRPr sz="4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MURALISMO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518850"/>
            <a:ext cx="3695100" cy="31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"Manifiesto del Sindicato de Pintores y Escultores" pronuncia que el muralismo debe ser un medio para socializar el arte y repudiar la pintura en caballete, produciendo entonces obras monumentales que sean de dominio público con el objetivo de producir belleza que sugiera lucha.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6800" y="1211400"/>
            <a:ext cx="4832399" cy="2720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1016300" y="1166575"/>
            <a:ext cx="184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primer encuentro</a:t>
            </a:r>
            <a:b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Aurora Reyes</a:t>
            </a:r>
            <a:b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1936.</a:t>
            </a:r>
            <a:endParaRPr b="1" sz="1400"/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4700" y="135625"/>
            <a:ext cx="5262675" cy="468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6927" y="184875"/>
            <a:ext cx="5330150" cy="39043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9"/>
          <p:cNvSpPr txBox="1"/>
          <p:nvPr/>
        </p:nvSpPr>
        <p:spPr>
          <a:xfrm>
            <a:off x="1160225" y="4410725"/>
            <a:ext cx="7384200" cy="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Fragmento de Mural La Hispanidad de Josep Renau Casino de la Selva. Cuernavaca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1152475"/>
            <a:ext cx="215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Atentado a las maestras rurales </a:t>
            </a:r>
            <a:b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Aurora Reyes Flores</a:t>
            </a:r>
            <a:b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1936</a:t>
            </a:r>
            <a:endParaRPr b="1" sz="1400"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475" y="1043325"/>
            <a:ext cx="6368401" cy="2911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311700" y="1152475"/>
            <a:ext cx="197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Rina Lazo</a:t>
            </a:r>
            <a:b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“Tierra fértil”</a:t>
            </a:r>
            <a:b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Club Italiano </a:t>
            </a:r>
            <a:b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Guatemala</a:t>
            </a:r>
            <a:b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1954</a:t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800" y="1152475"/>
            <a:ext cx="6551700" cy="2700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