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80" r:id="rId2"/>
    <p:sldId id="256" r:id="rId3"/>
    <p:sldId id="283" r:id="rId4"/>
    <p:sldId id="270" r:id="rId5"/>
    <p:sldId id="272" r:id="rId6"/>
    <p:sldId id="284" r:id="rId7"/>
    <p:sldId id="282" r:id="rId8"/>
    <p:sldId id="271" r:id="rId9"/>
    <p:sldId id="258" r:id="rId10"/>
    <p:sldId id="260" r:id="rId11"/>
    <p:sldId id="263" r:id="rId12"/>
    <p:sldId id="281" r:id="rId13"/>
    <p:sldId id="273" r:id="rId14"/>
    <p:sldId id="277" r:id="rId15"/>
    <p:sldId id="278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ocin tarepud" initials="st" lastIdx="1" clrIdx="0">
    <p:extLst>
      <p:ext uri="{19B8F6BF-5375-455C-9EA6-DF929625EA0E}">
        <p15:presenceInfo xmlns:p15="http://schemas.microsoft.com/office/powerpoint/2012/main" userId="salocin tarepu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96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8T15:36:47.327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f2df46b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f2df46b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1297b1c7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1297b1c7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1297b1c7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1297b1c7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1297b1c7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1297b1c7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eguasdelapocalipsis.cl/category/accione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laizquierdadiario.com/Yeguada-Latinoamericana-en-Estado-de-Rebeldia" TargetMode="Externa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4&amp;v=37evNTnuEQ8&amp;feature=emb_logo" TargetMode="External"/><Relationship Id="rId2" Type="http://schemas.openxmlformats.org/officeDocument/2006/relationships/hyperlink" Target="https://proyectoidis.org/allan-kaprow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ujeresbacanas.com/la-primera-reina-de-la-performance-marin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8D134C1-3125-4490-AD46-88D9184B26B9}"/>
              </a:ext>
            </a:extLst>
          </p:cNvPr>
          <p:cNvSpPr/>
          <p:nvPr/>
        </p:nvSpPr>
        <p:spPr>
          <a:xfrm>
            <a:off x="1765004" y="1135412"/>
            <a:ext cx="5295014" cy="297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FCAC60-BC6D-4D7F-81BA-9A246FDFFE6D}"/>
              </a:ext>
            </a:extLst>
          </p:cNvPr>
          <p:cNvSpPr txBox="1"/>
          <p:nvPr/>
        </p:nvSpPr>
        <p:spPr>
          <a:xfrm>
            <a:off x="2392325" y="1392865"/>
            <a:ext cx="40403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PARA REVISAR ESTE PPT ES IMPRESCINDIBLE QUE ESCUCHEN EL AUDIO INSERTADO EN CADA DIAPOSITIVA</a:t>
            </a:r>
          </a:p>
          <a:p>
            <a:pPr algn="ctr"/>
            <a:endParaRPr lang="es-CL" dirty="0">
              <a:solidFill>
                <a:srgbClr val="FF0000"/>
              </a:solidFill>
              <a:latin typeface="Bahnschrift Light SemiCondensed" panose="020B0502040204020203" pitchFamily="34" charset="0"/>
            </a:endParaRPr>
          </a:p>
          <a:p>
            <a:pPr algn="ctr"/>
            <a:endParaRPr lang="es-CL" dirty="0">
              <a:solidFill>
                <a:srgbClr val="FF0000"/>
              </a:solidFill>
              <a:latin typeface="Bahnschrift Light SemiCondensed" panose="020B0502040204020203" pitchFamily="34" charset="0"/>
            </a:endParaRPr>
          </a:p>
          <a:p>
            <a:pPr algn="ctr"/>
            <a:r>
              <a:rPr lang="es-CL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NO ES NECESARIO QUE ESCUCHEN TODOS LOS AUDIOS DE UNA VEZ, PERO SÍ QUE OIGAN TODO ESTE PPT, ESTÁ HECHO CON MUCHO AMOR</a:t>
            </a:r>
          </a:p>
          <a:p>
            <a:pPr algn="ctr"/>
            <a:endParaRPr lang="es-CL" dirty="0">
              <a:solidFill>
                <a:srgbClr val="FF0000"/>
              </a:solidFill>
              <a:latin typeface="Bahnschrift Light SemiCondensed" panose="020B0502040204020203" pitchFamily="34" charset="0"/>
            </a:endParaRPr>
          </a:p>
          <a:p>
            <a:pPr algn="ctr"/>
            <a:endParaRPr lang="es-CL" dirty="0">
              <a:solidFill>
                <a:srgbClr val="FF0000"/>
              </a:solidFill>
              <a:latin typeface="Bahnschrift Light SemiCondensed" panose="020B0502040204020203" pitchFamily="34" charset="0"/>
            </a:endParaRPr>
          </a:p>
          <a:p>
            <a:pPr algn="ctr"/>
            <a:r>
              <a:rPr lang="es-CL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LÁVENSE LAS MANOS Y MANTENGAN DISTANCIAMIENTO SOCIAL</a:t>
            </a:r>
          </a:p>
        </p:txBody>
      </p:sp>
    </p:spTree>
    <p:extLst>
      <p:ext uri="{BB962C8B-B14F-4D97-AF65-F5344CB8AC3E}">
        <p14:creationId xmlns:p14="http://schemas.microsoft.com/office/powerpoint/2010/main" val="388227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D461096-7280-4875-8153-54D5D45A4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414726"/>
            <a:ext cx="609600" cy="609600"/>
          </a:xfrm>
          <a:prstGeom prst="rect">
            <a:avLst/>
          </a:prstGeom>
        </p:spPr>
      </p:pic>
      <p:pic>
        <p:nvPicPr>
          <p:cNvPr id="11268" name="Picture 4" descr="Resultado de imagen para marina abramovic rythm 0">
            <a:extLst>
              <a:ext uri="{FF2B5EF4-FFF2-40B4-BE49-F238E27FC236}">
                <a16:creationId xmlns:a16="http://schemas.microsoft.com/office/drawing/2014/main" id="{9F3B5C87-23D0-418B-B68D-E6D2756EB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4" y="485420"/>
            <a:ext cx="2848108" cy="401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sultado de imagen para marina abramovic rythm 0">
            <a:extLst>
              <a:ext uri="{FF2B5EF4-FFF2-40B4-BE49-F238E27FC236}">
                <a16:creationId xmlns:a16="http://schemas.microsoft.com/office/drawing/2014/main" id="{C4B1393A-9F91-4D40-ABC4-1691BF31B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r="11389"/>
          <a:stretch/>
        </p:blipFill>
        <p:spPr bwMode="auto">
          <a:xfrm>
            <a:off x="3863162" y="842385"/>
            <a:ext cx="4610986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3D8CD56-8B32-4123-A7E4-4F2B87CE0BD7}"/>
              </a:ext>
            </a:extLst>
          </p:cNvPr>
          <p:cNvSpPr txBox="1"/>
          <p:nvPr/>
        </p:nvSpPr>
        <p:spPr>
          <a:xfrm>
            <a:off x="7221278" y="4159545"/>
            <a:ext cx="3273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Bahnschrift Light SemiCondensed" panose="020B0502040204020203" pitchFamily="34" charset="0"/>
              </a:rPr>
              <a:t>“</a:t>
            </a:r>
            <a:r>
              <a:rPr lang="es-CL" dirty="0" err="1">
                <a:latin typeface="Bahnschrift Light SemiCondensed" panose="020B0502040204020203" pitchFamily="34" charset="0"/>
              </a:rPr>
              <a:t>Rhythm</a:t>
            </a:r>
            <a:r>
              <a:rPr lang="es-CL" dirty="0">
                <a:latin typeface="Bahnschrift Light SemiCondensed" panose="020B0502040204020203" pitchFamily="34" charset="0"/>
              </a:rPr>
              <a:t> 0”, 1974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826243" y="1769011"/>
            <a:ext cx="33842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CL" sz="1800" dirty="0">
                <a:latin typeface="Bahnschrift Light SemiCondensed" panose="020B0502040204020203" pitchFamily="34" charset="0"/>
              </a:rPr>
              <a:t>COLECTIVO “LAS YEGUAS DEL APOCALIPSIS”</a:t>
            </a:r>
            <a:br>
              <a:rPr lang="es-CL" sz="1800" dirty="0">
                <a:latin typeface="Bahnschrift Light SemiCondensed" panose="020B0502040204020203" pitchFamily="34" charset="0"/>
              </a:rPr>
            </a:br>
            <a:r>
              <a:rPr lang="es-CL" sz="1400" dirty="0">
                <a:latin typeface="Bahnschrift Light SemiCondensed" panose="020B0502040204020203" pitchFamily="34" charset="0"/>
              </a:rPr>
              <a:t/>
            </a:r>
            <a:br>
              <a:rPr lang="es-CL" sz="1400" dirty="0">
                <a:latin typeface="Bahnschrift Light SemiCondensed" panose="020B0502040204020203" pitchFamily="34" charset="0"/>
              </a:rPr>
            </a:br>
            <a:r>
              <a:rPr lang="es-CL" sz="1400" dirty="0">
                <a:latin typeface="Bahnschrift Light SemiCondensed" panose="020B0502040204020203" pitchFamily="34" charset="0"/>
              </a:rPr>
              <a:t>Pedro </a:t>
            </a:r>
            <a:r>
              <a:rPr lang="es-CL" sz="1400" dirty="0" err="1">
                <a:latin typeface="Bahnschrift Light SemiCondensed" panose="020B0502040204020203" pitchFamily="34" charset="0"/>
              </a:rPr>
              <a:t>Lemebel</a:t>
            </a:r>
            <a:r>
              <a:rPr lang="es-CL" sz="1400" dirty="0">
                <a:latin typeface="Bahnschrift Light SemiCondensed" panose="020B0502040204020203" pitchFamily="34" charset="0"/>
              </a:rPr>
              <a:t> y Francisco Casas</a:t>
            </a:r>
            <a:br>
              <a:rPr lang="es-CL" sz="1400" dirty="0">
                <a:latin typeface="Bahnschrift Light SemiCondensed" panose="020B0502040204020203" pitchFamily="34" charset="0"/>
              </a:rPr>
            </a:br>
            <a:r>
              <a:rPr lang="es-CL" sz="1400" dirty="0">
                <a:latin typeface="Bahnschrift Light SemiCondensed" panose="020B0502040204020203" pitchFamily="34" charset="0"/>
                <a:hlinkClick r:id="rId3"/>
              </a:rPr>
              <a:t>http://www.yeguasdelapocalipsis.cl/category/acciones/</a:t>
            </a:r>
            <a:r>
              <a:rPr lang="es-CL" sz="1400" dirty="0"/>
              <a:t/>
            </a:r>
            <a:br>
              <a:rPr lang="es-CL" sz="1400" dirty="0"/>
            </a:br>
            <a:r>
              <a:rPr lang="es-CL" sz="1400" dirty="0">
                <a:latin typeface="Bahnschrift Light SemiCondensed" panose="020B0502040204020203" pitchFamily="34" charset="0"/>
              </a:rPr>
              <a:t/>
            </a:r>
            <a:br>
              <a:rPr lang="es-CL" sz="1400" dirty="0">
                <a:latin typeface="Bahnschrift Light SemiCondensed" panose="020B0502040204020203" pitchFamily="34" charset="0"/>
              </a:rPr>
            </a:br>
            <a:endParaRPr sz="1400" dirty="0">
              <a:latin typeface="Bahnschrift Light SemiCondensed" panose="020B0502040204020203" pitchFamily="34" charset="0"/>
            </a:endParaRPr>
          </a:p>
        </p:txBody>
      </p:sp>
      <p:pic>
        <p:nvPicPr>
          <p:cNvPr id="6146" name="Picture 2" descr="Resultado de imagen para las yeguas del apocalipsis">
            <a:extLst>
              <a:ext uri="{FF2B5EF4-FFF2-40B4-BE49-F238E27FC236}">
                <a16:creationId xmlns:a16="http://schemas.microsoft.com/office/drawing/2014/main" id="{E9283009-6585-4CB2-9B6E-B1F4D6CD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93" y="306801"/>
            <a:ext cx="2806995" cy="45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546AEC3-6D31-4116-8B29-EB39AD44C8C8}"/>
              </a:ext>
            </a:extLst>
          </p:cNvPr>
          <p:cNvCxnSpPr>
            <a:cxnSpLocks/>
          </p:cNvCxnSpPr>
          <p:nvPr/>
        </p:nvCxnSpPr>
        <p:spPr>
          <a:xfrm>
            <a:off x="903767" y="2452193"/>
            <a:ext cx="37639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sultado de imagen para yeguas del apocalipsis">
            <a:extLst>
              <a:ext uri="{FF2B5EF4-FFF2-40B4-BE49-F238E27FC236}">
                <a16:creationId xmlns:a16="http://schemas.microsoft.com/office/drawing/2014/main" id="{25715A64-1C63-4DF6-81C7-673DF70D2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1" y="410195"/>
            <a:ext cx="5914286" cy="391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257B68A-569F-44C1-A335-0276292A2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471034"/>
            <a:ext cx="609600" cy="609600"/>
          </a:xfrm>
          <a:prstGeom prst="rect">
            <a:avLst/>
          </a:prstGeom>
        </p:spPr>
      </p:pic>
      <p:pic>
        <p:nvPicPr>
          <p:cNvPr id="5128" name="Picture 8" descr="Resultado de imagen para las yeguas del apocalipsis conquista de america">
            <a:extLst>
              <a:ext uri="{FF2B5EF4-FFF2-40B4-BE49-F238E27FC236}">
                <a16:creationId xmlns:a16="http://schemas.microsoft.com/office/drawing/2014/main" id="{4019F0D3-7001-4B75-A94E-79C2CD953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1" t="28114" r="28644" b="23100"/>
          <a:stretch/>
        </p:blipFill>
        <p:spPr bwMode="auto">
          <a:xfrm>
            <a:off x="6358270" y="1317108"/>
            <a:ext cx="2613687" cy="250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C2A6E62-6736-4A56-9629-0AAD1E916C9A}"/>
              </a:ext>
            </a:extLst>
          </p:cNvPr>
          <p:cNvSpPr txBox="1"/>
          <p:nvPr/>
        </p:nvSpPr>
        <p:spPr>
          <a:xfrm>
            <a:off x="6345715" y="3987209"/>
            <a:ext cx="3551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Bahnschrift Light SemiCondensed" panose="020B0502040204020203" pitchFamily="34" charset="0"/>
              </a:rPr>
              <a:t>“La conquista de América”, 1989</a:t>
            </a:r>
          </a:p>
        </p:txBody>
      </p:sp>
    </p:spTree>
    <p:extLst>
      <p:ext uri="{BB962C8B-B14F-4D97-AF65-F5344CB8AC3E}">
        <p14:creationId xmlns:p14="http://schemas.microsoft.com/office/powerpoint/2010/main" val="9618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A58957C-3ADF-4576-9FE8-51041CB85368}"/>
              </a:ext>
            </a:extLst>
          </p:cNvPr>
          <p:cNvSpPr txBox="1"/>
          <p:nvPr/>
        </p:nvSpPr>
        <p:spPr>
          <a:xfrm>
            <a:off x="813391" y="1775637"/>
            <a:ext cx="394467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>
                <a:latin typeface="Bahnschrift Light SemiCondensed" panose="020B0502040204020203" pitchFamily="34" charset="0"/>
              </a:rPr>
              <a:t>COLECTIVO “LA YEGUADA LATINOAMERICANA”</a:t>
            </a:r>
          </a:p>
          <a:p>
            <a:endParaRPr lang="es-CL" dirty="0">
              <a:latin typeface="Bahnschrift Light SemiCondensed" panose="020B0502040204020203" pitchFamily="34" charset="0"/>
            </a:endParaRPr>
          </a:p>
          <a:p>
            <a:r>
              <a:rPr lang="es-CL" dirty="0">
                <a:latin typeface="Bahnschrift Light SemiCondensed" panose="020B0502040204020203" pitchFamily="34" charset="0"/>
              </a:rPr>
              <a:t>Colectivo artístico</a:t>
            </a:r>
          </a:p>
          <a:p>
            <a:r>
              <a:rPr lang="es-CL" dirty="0">
                <a:latin typeface="Bahnschrift Light SemiCondensed" panose="020B0502040204020203" pitchFamily="34" charset="0"/>
                <a:hlinkClick r:id="rId2"/>
              </a:rPr>
              <a:t>http://www.laizquierdadiario.com/Yeguada-Latinoamericana-en-Estado-de-Rebeldia</a:t>
            </a:r>
            <a:endParaRPr lang="es-CL" dirty="0">
              <a:latin typeface="Bahnschrift Light SemiCondensed" panose="020B0502040204020203" pitchFamily="34" charset="0"/>
            </a:endParaRP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8194" name="Picture 2" descr="Resultado de imagen para yeguada latinoamerica">
            <a:extLst>
              <a:ext uri="{FF2B5EF4-FFF2-40B4-BE49-F238E27FC236}">
                <a16:creationId xmlns:a16="http://schemas.microsoft.com/office/drawing/2014/main" id="{0ACB70FA-43E6-4D16-8DFE-F4EB6E983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869"/>
          <a:stretch/>
        </p:blipFill>
        <p:spPr bwMode="auto">
          <a:xfrm>
            <a:off x="4667693" y="897344"/>
            <a:ext cx="4146697" cy="34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552765C-6CFF-4102-B82D-D68CE2789312}"/>
              </a:ext>
            </a:extLst>
          </p:cNvPr>
          <p:cNvCxnSpPr>
            <a:cxnSpLocks/>
          </p:cNvCxnSpPr>
          <p:nvPr/>
        </p:nvCxnSpPr>
        <p:spPr>
          <a:xfrm>
            <a:off x="903767" y="2452193"/>
            <a:ext cx="37639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194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performance orden y patria">
            <a:extLst>
              <a:ext uri="{FF2B5EF4-FFF2-40B4-BE49-F238E27FC236}">
                <a16:creationId xmlns:a16="http://schemas.microsoft.com/office/drawing/2014/main" id="{260CE469-BEE7-4583-BB8D-EFF4501F1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70" y="223283"/>
            <a:ext cx="5808962" cy="387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4D0B128-569A-42FE-8F82-947EC09FE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9651" y="4310617"/>
            <a:ext cx="609600" cy="609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2B10647-6520-4D8C-AAE2-6C0903B9F55C}"/>
              </a:ext>
            </a:extLst>
          </p:cNvPr>
          <p:cNvSpPr txBox="1"/>
          <p:nvPr/>
        </p:nvSpPr>
        <p:spPr>
          <a:xfrm>
            <a:off x="7054132" y="3785759"/>
            <a:ext cx="1998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Bahnschrift Light SemiCondensed" panose="020B0502040204020203" pitchFamily="34" charset="0"/>
              </a:rPr>
              <a:t>“Orden y patria”, 2019</a:t>
            </a:r>
          </a:p>
        </p:txBody>
      </p:sp>
    </p:spTree>
    <p:extLst>
      <p:ext uri="{BB962C8B-B14F-4D97-AF65-F5344CB8AC3E}">
        <p14:creationId xmlns:p14="http://schemas.microsoft.com/office/powerpoint/2010/main" val="115582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fin">
            <a:extLst>
              <a:ext uri="{FF2B5EF4-FFF2-40B4-BE49-F238E27FC236}">
                <a16:creationId xmlns:a16="http://schemas.microsoft.com/office/drawing/2014/main" id="{69DF7318-33DF-4DA3-83E2-53CF889FC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9"/>
          <a:stretch/>
        </p:blipFill>
        <p:spPr bwMode="auto">
          <a:xfrm>
            <a:off x="2267391" y="1703840"/>
            <a:ext cx="4439093" cy="24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para fin">
            <a:extLst>
              <a:ext uri="{FF2B5EF4-FFF2-40B4-BE49-F238E27FC236}">
                <a16:creationId xmlns:a16="http://schemas.microsoft.com/office/drawing/2014/main" id="{00DF8DA8-4A49-45DF-8B9F-E64A0E2E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633" y="229985"/>
            <a:ext cx="2270827" cy="131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ocadillo nube: nube 6">
            <a:extLst>
              <a:ext uri="{FF2B5EF4-FFF2-40B4-BE49-F238E27FC236}">
                <a16:creationId xmlns:a16="http://schemas.microsoft.com/office/drawing/2014/main" id="{A1E2C395-C5F6-4EC5-82A3-128C4E939E86}"/>
              </a:ext>
            </a:extLst>
          </p:cNvPr>
          <p:cNvSpPr/>
          <p:nvPr/>
        </p:nvSpPr>
        <p:spPr>
          <a:xfrm rot="1123528">
            <a:off x="6069065" y="1334516"/>
            <a:ext cx="2398631" cy="1164304"/>
          </a:xfrm>
          <a:prstGeom prst="cloudCallout">
            <a:avLst>
              <a:gd name="adj1" fmla="val -27386"/>
              <a:gd name="adj2" fmla="val 76719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C645AB6-9D1A-4554-AFDB-22E823EF4B02}"/>
              </a:ext>
            </a:extLst>
          </p:cNvPr>
          <p:cNvSpPr txBox="1"/>
          <p:nvPr/>
        </p:nvSpPr>
        <p:spPr>
          <a:xfrm rot="862316">
            <a:off x="6146644" y="1547335"/>
            <a:ext cx="2243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Recuerden revisar siempre la página </a:t>
            </a:r>
          </a:p>
          <a:p>
            <a:pPr algn="ctr"/>
            <a:r>
              <a:rPr lang="es-CL" dirty="0"/>
              <a:t>liceo1.k12.cl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5C8C88-60AE-425B-A3D9-1839983DB043}"/>
              </a:ext>
            </a:extLst>
          </p:cNvPr>
          <p:cNvSpPr txBox="1"/>
          <p:nvPr/>
        </p:nvSpPr>
        <p:spPr>
          <a:xfrm rot="18745964">
            <a:off x="3234952" y="2476428"/>
            <a:ext cx="1499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coronavirus</a:t>
            </a:r>
          </a:p>
        </p:txBody>
      </p:sp>
      <p:pic>
        <p:nvPicPr>
          <p:cNvPr id="1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A2F3CA3-7D13-44B2-AA03-5CD23F449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6868" y="4228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2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7C8D781-48A2-46D4-A8C6-DA6CA9E313F1}"/>
              </a:ext>
            </a:extLst>
          </p:cNvPr>
          <p:cNvSpPr/>
          <p:nvPr/>
        </p:nvSpPr>
        <p:spPr>
          <a:xfrm>
            <a:off x="1722474" y="2412262"/>
            <a:ext cx="5507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" sz="3600" dirty="0">
                <a:latin typeface="Bahnschrift Light SemiCondensed" panose="020B0502040204020203" pitchFamily="34" charset="0"/>
              </a:rPr>
              <a:t>UNIDAD 1</a:t>
            </a:r>
          </a:p>
          <a:p>
            <a:endParaRPr lang="es" sz="1800" dirty="0">
              <a:latin typeface="Bahnschrift Light SemiCondensed" panose="020B0502040204020203" pitchFamily="34" charset="0"/>
            </a:endParaRPr>
          </a:p>
          <a:p>
            <a:r>
              <a:rPr lang="es" sz="1800" dirty="0">
                <a:latin typeface="Bahnschrift Light SemiCondensed" panose="020B0502040204020203" pitchFamily="34" charset="0"/>
              </a:rPr>
              <a:t>“Problemáticas juveniles y medios contemporáneos”</a:t>
            </a:r>
            <a:endParaRPr lang="es-CL" sz="1800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E05D33-2723-4B56-A159-6DB0643F4875}"/>
              </a:ext>
            </a:extLst>
          </p:cNvPr>
          <p:cNvSpPr txBox="1"/>
          <p:nvPr/>
        </p:nvSpPr>
        <p:spPr>
          <a:xfrm>
            <a:off x="159488" y="85061"/>
            <a:ext cx="40297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dirty="0">
                <a:latin typeface="Bahnschrift Light SemiCondensed" panose="020B0502040204020203" pitchFamily="34" charset="0"/>
              </a:rPr>
              <a:t>Liceo 1 Javiera Carrera</a:t>
            </a:r>
          </a:p>
          <a:p>
            <a:r>
              <a:rPr lang="es-CL" sz="1050" dirty="0">
                <a:latin typeface="Bahnschrift Light SemiCondensed" panose="020B0502040204020203" pitchFamily="34" charset="0"/>
              </a:rPr>
              <a:t>Departamento de Artes Visuales</a:t>
            </a:r>
          </a:p>
          <a:p>
            <a:r>
              <a:rPr lang="es-CL" sz="1050" dirty="0">
                <a:latin typeface="Bahnschrift Light SemiCondensed" panose="020B0502040204020203" pitchFamily="34" charset="0"/>
              </a:rPr>
              <a:t>2do medio 2020</a:t>
            </a:r>
          </a:p>
          <a:p>
            <a:r>
              <a:rPr lang="es-CL" sz="1050" dirty="0">
                <a:latin typeface="Bahnschrift Light SemiCondensed" panose="020B0502040204020203" pitchFamily="34" charset="0"/>
              </a:rPr>
              <a:t>Coordinadora: Francisca Carrasco Neira</a:t>
            </a:r>
          </a:p>
          <a:p>
            <a:endParaRPr lang="es-CL" dirty="0"/>
          </a:p>
        </p:txBody>
      </p:sp>
      <p:pic>
        <p:nvPicPr>
          <p:cNvPr id="1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7A21D66-0A3D-46F9-B3AF-87CDCA129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268116"/>
            <a:ext cx="609600" cy="609600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09FD704-C4A9-4146-8DA9-243CBC88437F}"/>
              </a:ext>
            </a:extLst>
          </p:cNvPr>
          <p:cNvCxnSpPr>
            <a:cxnSpLocks/>
          </p:cNvCxnSpPr>
          <p:nvPr/>
        </p:nvCxnSpPr>
        <p:spPr>
          <a:xfrm>
            <a:off x="1722474" y="3140018"/>
            <a:ext cx="55076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2812764-A561-40E5-A803-A57CE9B373DD}"/>
              </a:ext>
            </a:extLst>
          </p:cNvPr>
          <p:cNvSpPr/>
          <p:nvPr/>
        </p:nvSpPr>
        <p:spPr>
          <a:xfrm>
            <a:off x="2286000" y="178692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2400" dirty="0">
                <a:latin typeface="Bahnschrift Light SemiCondensed" panose="020B0502040204020203" pitchFamily="34" charset="0"/>
              </a:rPr>
              <a:t>¿CUÁLES SON LOS MEDIOS CONTEMPORÁNEOS?</a:t>
            </a:r>
          </a:p>
          <a:p>
            <a:pPr algn="ctr"/>
            <a:endParaRPr lang="es-CL" sz="2400" dirty="0">
              <a:latin typeface="Bahnschrift Light SemiCondensed" panose="020B0502040204020203" pitchFamily="34" charset="0"/>
            </a:endParaRPr>
          </a:p>
          <a:p>
            <a:pPr algn="ctr"/>
            <a:r>
              <a:rPr lang="es-CL" sz="2400" dirty="0">
                <a:latin typeface="Bahnschrift Light SemiCondensed" panose="020B0502040204020203" pitchFamily="34" charset="0"/>
              </a:rPr>
              <a:t>¿QUÉ ES EL ARTE CONTEMPORÁNEO?</a:t>
            </a:r>
            <a:endParaRPr lang="es-CL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73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xplosión: 14 puntos 10">
            <a:extLst>
              <a:ext uri="{FF2B5EF4-FFF2-40B4-BE49-F238E27FC236}">
                <a16:creationId xmlns:a16="http://schemas.microsoft.com/office/drawing/2014/main" id="{12D0CE59-5201-4B8C-93AA-D40A09A0A466}"/>
              </a:ext>
            </a:extLst>
          </p:cNvPr>
          <p:cNvSpPr/>
          <p:nvPr/>
        </p:nvSpPr>
        <p:spPr>
          <a:xfrm>
            <a:off x="2261640" y="1314964"/>
            <a:ext cx="1877089" cy="167123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F488E55-015A-49D2-9BF4-8E829B39D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29" y="1286348"/>
            <a:ext cx="2262591" cy="20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gioconda">
            <a:extLst>
              <a:ext uri="{FF2B5EF4-FFF2-40B4-BE49-F238E27FC236}">
                <a16:creationId xmlns:a16="http://schemas.microsoft.com/office/drawing/2014/main" id="{1B0E7046-3658-4187-9F71-E59276F9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98" y="749214"/>
            <a:ext cx="1886454" cy="280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A51C3A0-F920-4320-BCDF-0B9660107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306519"/>
            <a:ext cx="609600" cy="609600"/>
          </a:xfrm>
          <a:prstGeom prst="rect">
            <a:avLst/>
          </a:prstGeom>
        </p:spPr>
      </p:pic>
      <p:pic>
        <p:nvPicPr>
          <p:cNvPr id="4102" name="Picture 6" descr="CONSTRUCCIÓN MADERAS N° 20">
            <a:extLst>
              <a:ext uri="{FF2B5EF4-FFF2-40B4-BE49-F238E27FC236}">
                <a16:creationId xmlns:a16="http://schemas.microsoft.com/office/drawing/2014/main" id="{220E4AFF-C01B-4761-84B4-3CF1823C6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49" y="1392564"/>
            <a:ext cx="2233178" cy="185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4CCCDF6-5250-4EBD-867B-F0B1CBC8DBDF}"/>
              </a:ext>
            </a:extLst>
          </p:cNvPr>
          <p:cNvSpPr txBox="1"/>
          <p:nvPr/>
        </p:nvSpPr>
        <p:spPr>
          <a:xfrm rot="19100967">
            <a:off x="2275653" y="1830063"/>
            <a:ext cx="18310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Bahnschrift Light SemiCondensed" panose="020B0502040204020203" pitchFamily="34" charset="0"/>
              </a:rPr>
              <a:t>VANGUARDIAS ROMPIENDO LAS REGLAS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E877C9-311C-456E-BB38-373610CDA071}"/>
              </a:ext>
            </a:extLst>
          </p:cNvPr>
          <p:cNvSpPr txBox="1"/>
          <p:nvPr/>
        </p:nvSpPr>
        <p:spPr>
          <a:xfrm>
            <a:off x="409998" y="3636407"/>
            <a:ext cx="1732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latin typeface="Bahnschrift Light SemiCondensed" panose="020B0502040204020203" pitchFamily="34" charset="0"/>
              </a:rPr>
              <a:t>Arte tradicional con muchas reglas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7E9E7E5-313D-4855-B998-C9C2C9862C27}"/>
              </a:ext>
            </a:extLst>
          </p:cNvPr>
          <p:cNvSpPr txBox="1"/>
          <p:nvPr/>
        </p:nvSpPr>
        <p:spPr>
          <a:xfrm>
            <a:off x="4331479" y="3405575"/>
            <a:ext cx="1877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err="1">
                <a:latin typeface="Bahnschrift Light SemiCondensed" panose="020B0502040204020203" pitchFamily="34" charset="0"/>
              </a:rPr>
              <a:t>Readymade</a:t>
            </a:r>
            <a:r>
              <a:rPr lang="es-CL" sz="1200" dirty="0">
                <a:latin typeface="Bahnschrift Light SemiCondensed" panose="020B0502040204020203" pitchFamily="34" charset="0"/>
              </a:rPr>
              <a:t> (uso de objetos cotidianos en el arte)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A6EB2C6-2B82-4835-A9EE-15999524FAAC}"/>
              </a:ext>
            </a:extLst>
          </p:cNvPr>
          <p:cNvSpPr txBox="1"/>
          <p:nvPr/>
        </p:nvSpPr>
        <p:spPr>
          <a:xfrm>
            <a:off x="6924038" y="3410712"/>
            <a:ext cx="1877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latin typeface="Bahnschrift Light SemiCondensed" panose="020B0502040204020203" pitchFamily="34" charset="0"/>
              </a:rPr>
              <a:t>Arte cinético (ilusión de movimiento)</a:t>
            </a:r>
          </a:p>
        </p:txBody>
      </p:sp>
    </p:spTree>
    <p:extLst>
      <p:ext uri="{BB962C8B-B14F-4D97-AF65-F5344CB8AC3E}">
        <p14:creationId xmlns:p14="http://schemas.microsoft.com/office/powerpoint/2010/main" val="3629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A569C-99FE-4D84-84EB-49C77C59BD6C}"/>
              </a:ext>
            </a:extLst>
          </p:cNvPr>
          <p:cNvSpPr txBox="1"/>
          <p:nvPr/>
        </p:nvSpPr>
        <p:spPr>
          <a:xfrm>
            <a:off x="1557670" y="454038"/>
            <a:ext cx="602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Bahnschrift Light SemiCondensed" panose="020B0502040204020203" pitchFamily="34" charset="0"/>
              </a:rPr>
              <a:t>¿QUÉ ES LA PERFORMANCE?</a:t>
            </a:r>
          </a:p>
        </p:txBody>
      </p:sp>
      <p:pic>
        <p:nvPicPr>
          <p:cNvPr id="10242" name="Picture 2" descr="Resultado de imagen para un violador en tu camino">
            <a:extLst>
              <a:ext uri="{FF2B5EF4-FFF2-40B4-BE49-F238E27FC236}">
                <a16:creationId xmlns:a16="http://schemas.microsoft.com/office/drawing/2014/main" id="{D261F1DE-6B91-44EA-942B-ACC46160A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379" y="1073888"/>
            <a:ext cx="5420345" cy="294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FC15282-4D93-46F9-A5BD-02270B194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241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4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999B2DC-30A0-4239-8886-005836E96521}"/>
              </a:ext>
            </a:extLst>
          </p:cNvPr>
          <p:cNvSpPr/>
          <p:nvPr/>
        </p:nvSpPr>
        <p:spPr>
          <a:xfrm>
            <a:off x="2286000" y="213779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2400" dirty="0">
                <a:latin typeface="Bahnschrift Light SemiCondensed" panose="020B0502040204020203" pitchFamily="34" charset="0"/>
              </a:rPr>
              <a:t>PERFORMANCE ICÓNICAS</a:t>
            </a:r>
          </a:p>
          <a:p>
            <a:pPr algn="ctr"/>
            <a:endParaRPr lang="es-CL" sz="2400" dirty="0">
              <a:latin typeface="Bahnschrift Light SemiCondensed" panose="020B0502040204020203" pitchFamily="34" charset="0"/>
            </a:endParaRPr>
          </a:p>
          <a:p>
            <a:pPr algn="ctr"/>
            <a:r>
              <a:rPr lang="es-CL" sz="2400" dirty="0">
                <a:latin typeface="Bahnschrift Light SemiCondensed" panose="020B0502040204020203" pitchFamily="34" charset="0"/>
              </a:rPr>
              <a:t>1961-2019</a:t>
            </a:r>
            <a:endParaRPr lang="es-CL" dirty="0">
              <a:latin typeface="Bahnschrift Light SemiCondensed" panose="020B0502040204020203" pitchFamily="34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4FB9913-023C-4DEF-875B-C3306E98F103}"/>
              </a:ext>
            </a:extLst>
          </p:cNvPr>
          <p:cNvCxnSpPr>
            <a:cxnSpLocks/>
          </p:cNvCxnSpPr>
          <p:nvPr/>
        </p:nvCxnSpPr>
        <p:spPr>
          <a:xfrm>
            <a:off x="1998920" y="2737958"/>
            <a:ext cx="55076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AA94F16-C3B6-4842-BF15-336A8C20E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952" y="395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1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C463CA7-ED16-46B7-9CE1-530E7BCA2C36}"/>
              </a:ext>
            </a:extLst>
          </p:cNvPr>
          <p:cNvSpPr txBox="1"/>
          <p:nvPr/>
        </p:nvSpPr>
        <p:spPr>
          <a:xfrm>
            <a:off x="808074" y="2063918"/>
            <a:ext cx="36682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>
                <a:latin typeface="Bahnschrift Light SemiCondensed" panose="020B0502040204020203" pitchFamily="34" charset="0"/>
              </a:rPr>
              <a:t>ALLAN KAPROW</a:t>
            </a:r>
          </a:p>
          <a:p>
            <a:endParaRPr lang="es-CL" dirty="0">
              <a:latin typeface="Bahnschrift Light SemiCondensed" panose="020B0502040204020203" pitchFamily="34" charset="0"/>
            </a:endParaRPr>
          </a:p>
          <a:p>
            <a:r>
              <a:rPr lang="es-CL" dirty="0">
                <a:latin typeface="Bahnschrift Light SemiCondensed" panose="020B0502040204020203" pitchFamily="34" charset="0"/>
              </a:rPr>
              <a:t>Artista estadounidense, 1927-2006</a:t>
            </a:r>
          </a:p>
          <a:p>
            <a:r>
              <a:rPr lang="es-CL" dirty="0">
                <a:latin typeface="Bahnschrift Light SemiCondensed" panose="020B0502040204020203" pitchFamily="34" charset="0"/>
                <a:hlinkClick r:id="rId2"/>
              </a:rPr>
              <a:t>https://proyectoidis.org/allan-kaprow</a:t>
            </a:r>
          </a:p>
          <a:p>
            <a:r>
              <a:rPr lang="es-CL" dirty="0">
                <a:latin typeface="Bahnschrift Light SemiCondensed" panose="020B0502040204020203" pitchFamily="34" charset="0"/>
                <a:hlinkClick r:id="rId3"/>
              </a:rPr>
              <a:t>https://www.youtube.com/watch?time_continue=34&amp;v=37evNTnuEQ8&amp;feature=emb_logo</a:t>
            </a:r>
            <a:r>
              <a:rPr lang="es-CL" dirty="0">
                <a:latin typeface="Bahnschrift Light SemiCondensed" panose="020B0502040204020203" pitchFamily="34" charset="0"/>
                <a:hlinkClick r:id="rId2"/>
              </a:rPr>
              <a:t>/</a:t>
            </a:r>
            <a:endParaRPr lang="es-CL" dirty="0">
              <a:latin typeface="Bahnschrift Light SemiCondensed" panose="020B0502040204020203" pitchFamily="34" charset="0"/>
            </a:endParaRPr>
          </a:p>
        </p:txBody>
      </p:sp>
      <p:pic>
        <p:nvPicPr>
          <p:cNvPr id="12290" name="Picture 2" descr="Resultado de imagen para ALLAN KAPROW">
            <a:extLst>
              <a:ext uri="{FF2B5EF4-FFF2-40B4-BE49-F238E27FC236}">
                <a16:creationId xmlns:a16="http://schemas.microsoft.com/office/drawing/2014/main" id="{45CCA54E-233E-4213-982E-DE53DB235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0"/>
            <a:ext cx="31432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F01972E-B13F-4B83-8338-843CD8E96E4E}"/>
              </a:ext>
            </a:extLst>
          </p:cNvPr>
          <p:cNvCxnSpPr>
            <a:cxnSpLocks/>
          </p:cNvCxnSpPr>
          <p:nvPr/>
        </p:nvCxnSpPr>
        <p:spPr>
          <a:xfrm>
            <a:off x="903767" y="2452193"/>
            <a:ext cx="37639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138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C7A073E-CD63-4CF7-90D5-696257E21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317705"/>
            <a:ext cx="609600" cy="609600"/>
          </a:xfrm>
          <a:prstGeom prst="rect">
            <a:avLst/>
          </a:prstGeom>
        </p:spPr>
      </p:pic>
      <p:pic>
        <p:nvPicPr>
          <p:cNvPr id="1032" name="Picture 8" descr="Resultado de imagen para ALLAN KAPROW YARDS">
            <a:extLst>
              <a:ext uri="{FF2B5EF4-FFF2-40B4-BE49-F238E27FC236}">
                <a16:creationId xmlns:a16="http://schemas.microsoft.com/office/drawing/2014/main" id="{83FE1501-CD3E-4B08-B8A3-0B846E34F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345" y="297711"/>
            <a:ext cx="2821189" cy="422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ALLAN KAPROW YARDS">
            <a:extLst>
              <a:ext uri="{FF2B5EF4-FFF2-40B4-BE49-F238E27FC236}">
                <a16:creationId xmlns:a16="http://schemas.microsoft.com/office/drawing/2014/main" id="{75AE02FC-B8F3-4375-8209-9B39119C0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66" y="616689"/>
            <a:ext cx="5089136" cy="339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1C9CA5-4756-4B3D-87CD-F98BFF0E4FAA}"/>
              </a:ext>
            </a:extLst>
          </p:cNvPr>
          <p:cNvSpPr txBox="1"/>
          <p:nvPr/>
        </p:nvSpPr>
        <p:spPr>
          <a:xfrm>
            <a:off x="386466" y="4062406"/>
            <a:ext cx="3253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Bahnschrift Light SemiCondensed" panose="020B0502040204020203" pitchFamily="34" charset="0"/>
              </a:rPr>
              <a:t>“</a:t>
            </a:r>
            <a:r>
              <a:rPr lang="es-CL" dirty="0" err="1">
                <a:latin typeface="Bahnschrift Light SemiCondensed" panose="020B0502040204020203" pitchFamily="34" charset="0"/>
              </a:rPr>
              <a:t>Yards</a:t>
            </a:r>
            <a:r>
              <a:rPr lang="es-CL" dirty="0">
                <a:latin typeface="Bahnschrift Light SemiCondensed" panose="020B0502040204020203" pitchFamily="34" charset="0"/>
              </a:rPr>
              <a:t>”, 1961</a:t>
            </a:r>
          </a:p>
        </p:txBody>
      </p:sp>
    </p:spTree>
    <p:extLst>
      <p:ext uri="{BB962C8B-B14F-4D97-AF65-F5344CB8AC3E}">
        <p14:creationId xmlns:p14="http://schemas.microsoft.com/office/powerpoint/2010/main" val="29849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813613" y="1999049"/>
            <a:ext cx="33224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" sz="1800" dirty="0">
                <a:latin typeface="Bahnschrift Light SemiCondensed" panose="020B0502040204020203" pitchFamily="34" charset="0"/>
              </a:rPr>
              <a:t>MARINA ABRAMOVIC</a:t>
            </a:r>
            <a:r>
              <a:rPr lang="es" sz="1400" dirty="0">
                <a:latin typeface="Bahnschrift Light SemiCondensed" panose="020B0502040204020203" pitchFamily="34" charset="0"/>
              </a:rPr>
              <a:t/>
            </a:r>
            <a:br>
              <a:rPr lang="es" sz="1400" dirty="0">
                <a:latin typeface="Bahnschrift Light SemiCondensed" panose="020B0502040204020203" pitchFamily="34" charset="0"/>
              </a:rPr>
            </a:br>
            <a:r>
              <a:rPr lang="es" sz="1400" dirty="0">
                <a:latin typeface="Bahnschrift Light SemiCondensed" panose="020B0502040204020203" pitchFamily="34" charset="0"/>
              </a:rPr>
              <a:t/>
            </a:r>
            <a:br>
              <a:rPr lang="es" sz="1400" dirty="0">
                <a:latin typeface="Bahnschrift Light SemiCondensed" panose="020B0502040204020203" pitchFamily="34" charset="0"/>
              </a:rPr>
            </a:br>
            <a:r>
              <a:rPr lang="es" sz="1400" dirty="0">
                <a:latin typeface="Bahnschrift Light SemiCondensed" panose="020B0502040204020203" pitchFamily="34" charset="0"/>
              </a:rPr>
              <a:t>Performer serbia, 1946</a:t>
            </a:r>
            <a:br>
              <a:rPr lang="es" sz="1400" dirty="0">
                <a:latin typeface="Bahnschrift Light SemiCondensed" panose="020B0502040204020203" pitchFamily="34" charset="0"/>
              </a:rPr>
            </a:br>
            <a:r>
              <a:rPr lang="es-CL" sz="1400" dirty="0">
                <a:latin typeface="Bahnschrift Light SemiCondensed" panose="020B0502040204020203" pitchFamily="34" charset="0"/>
                <a:hlinkClick r:id="rId3"/>
              </a:rPr>
              <a:t>https://mujeresbacanas.com/la-primera-reina-de-la-performance-marina/</a:t>
            </a:r>
            <a:r>
              <a:rPr lang="es" dirty="0"/>
              <a:t/>
            </a:r>
            <a:br>
              <a:rPr lang="es" dirty="0"/>
            </a:br>
            <a:endParaRPr dirty="0"/>
          </a:p>
        </p:txBody>
      </p:sp>
      <p:pic>
        <p:nvPicPr>
          <p:cNvPr id="13314" name="Picture 2" descr="Resultado de imagen para marina abramovic arco y flecha">
            <a:extLst>
              <a:ext uri="{FF2B5EF4-FFF2-40B4-BE49-F238E27FC236}">
                <a16:creationId xmlns:a16="http://schemas.microsoft.com/office/drawing/2014/main" id="{6F8FB9EF-6560-441C-A136-BAED2AFE1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65" y="119062"/>
            <a:ext cx="3752850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03E9BE03-778C-4483-8D2D-93E4D8D6A5DE}"/>
              </a:ext>
            </a:extLst>
          </p:cNvPr>
          <p:cNvCxnSpPr>
            <a:cxnSpLocks/>
          </p:cNvCxnSpPr>
          <p:nvPr/>
        </p:nvCxnSpPr>
        <p:spPr>
          <a:xfrm>
            <a:off x="903767" y="2452193"/>
            <a:ext cx="37639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</TotalTime>
  <Words>182</Words>
  <Application>Microsoft Office PowerPoint</Application>
  <PresentationFormat>Presentación en pantalla (16:9)</PresentationFormat>
  <Paragraphs>44</Paragraphs>
  <Slides>15</Slides>
  <Notes>4</Notes>
  <HiddenSlides>0</HiddenSlides>
  <MMClips>9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8" baseType="lpstr">
      <vt:lpstr>Arial</vt:lpstr>
      <vt:lpstr>Bahnschrift Light SemiCondensed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MARINA ABRAMOVIC  Performer serbia, 1946 https://mujeresbacanas.com/la-primera-reina-de-la-performance-marina/ </vt:lpstr>
      <vt:lpstr>Presentación de PowerPoint</vt:lpstr>
      <vt:lpstr>COLECTIVO “LAS YEGUAS DEL APOCALIPSIS”  Pedro Lemebel y Francisco Casas http://www.yeguasdelapocalipsis.cl/category/acciones/ 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Nicolás Duperat Salas</dc:creator>
  <cp:lastModifiedBy>Alfonso Moya Venegas</cp:lastModifiedBy>
  <cp:revision>28</cp:revision>
  <dcterms:modified xsi:type="dcterms:W3CDTF">2020-03-19T12:45:44Z</dcterms:modified>
</cp:coreProperties>
</file>