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89" r:id="rId2"/>
    <p:sldId id="290" r:id="rId3"/>
    <p:sldId id="291" r:id="rId4"/>
    <p:sldId id="292" r:id="rId5"/>
    <p:sldId id="293" r:id="rId6"/>
    <p:sldId id="294" r:id="rId7"/>
    <p:sldId id="295" r:id="rId8"/>
    <p:sldId id="296" r:id="rId9"/>
    <p:sldId id="297" r:id="rId10"/>
    <p:sldId id="298" r:id="rId11"/>
    <p:sldId id="299" r:id="rId12"/>
    <p:sldId id="300" r:id="rId13"/>
    <p:sldId id="301" r:id="rId14"/>
    <p:sldId id="302" r:id="rId15"/>
    <p:sldId id="303" r:id="rId16"/>
    <p:sldId id="304" r:id="rId17"/>
    <p:sldId id="305" r:id="rId18"/>
    <p:sldId id="306" r:id="rId19"/>
    <p:sldId id="307" r:id="rId20"/>
    <p:sldId id="308" r:id="rId21"/>
    <p:sldId id="309" r:id="rId22"/>
    <p:sldId id="310" r:id="rId23"/>
    <p:sldId id="313" r:id="rId24"/>
    <p:sldId id="314" r:id="rId25"/>
    <p:sldId id="315" r:id="rId26"/>
    <p:sldId id="270"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0B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2" d="100"/>
          <a:sy n="72"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7A5B03-39C4-4507-9664-E27B585C29C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s-CL"/>
        </a:p>
      </dgm:t>
    </dgm:pt>
    <dgm:pt modelId="{76CA3521-3BD5-4342-AD30-0796AC00D5BD}">
      <dgm:prSet phldrT="[Texto]" custT="1"/>
      <dgm:spPr/>
      <dgm:t>
        <a:bodyPr/>
        <a:lstStyle/>
        <a:p>
          <a:r>
            <a:rPr lang="es-CL" sz="2400" b="1" dirty="0"/>
            <a:t>Catedrales</a:t>
          </a:r>
        </a:p>
      </dgm:t>
    </dgm:pt>
    <dgm:pt modelId="{87DD7ECA-F3D5-4989-A2BE-330B60E11CB3}" type="parTrans" cxnId="{C4BE3716-1F27-465E-81C7-D3037716C7DD}">
      <dgm:prSet/>
      <dgm:spPr/>
      <dgm:t>
        <a:bodyPr/>
        <a:lstStyle/>
        <a:p>
          <a:endParaRPr lang="es-CL"/>
        </a:p>
      </dgm:t>
    </dgm:pt>
    <dgm:pt modelId="{2FD0D051-728E-4848-AFAE-F75E28B46DFE}" type="sibTrans" cxnId="{C4BE3716-1F27-465E-81C7-D3037716C7DD}">
      <dgm:prSet/>
      <dgm:spPr/>
      <dgm:t>
        <a:bodyPr/>
        <a:lstStyle/>
        <a:p>
          <a:endParaRPr lang="es-CL"/>
        </a:p>
      </dgm:t>
    </dgm:pt>
    <dgm:pt modelId="{E13F94DE-4E19-433E-9CE8-DC1D647E75CB}">
      <dgm:prSet phldrT="[Texto]" custT="1"/>
      <dgm:spPr/>
      <dgm:t>
        <a:bodyPr/>
        <a:lstStyle/>
        <a:p>
          <a:r>
            <a:rPr lang="es-CL" sz="2000" b="1" dirty="0"/>
            <a:t>Románico</a:t>
          </a:r>
        </a:p>
      </dgm:t>
    </dgm:pt>
    <dgm:pt modelId="{0BFBD8AF-D793-45F0-A540-210FB703CD32}" type="parTrans" cxnId="{CA56702F-B9E3-4611-8D21-406F8D4F2B7F}">
      <dgm:prSet/>
      <dgm:spPr/>
      <dgm:t>
        <a:bodyPr/>
        <a:lstStyle/>
        <a:p>
          <a:endParaRPr lang="es-CL"/>
        </a:p>
      </dgm:t>
    </dgm:pt>
    <dgm:pt modelId="{AED6F3B7-771E-4A6F-8239-F9EA409F7C7F}" type="sibTrans" cxnId="{CA56702F-B9E3-4611-8D21-406F8D4F2B7F}">
      <dgm:prSet/>
      <dgm:spPr/>
      <dgm:t>
        <a:bodyPr/>
        <a:lstStyle/>
        <a:p>
          <a:endParaRPr lang="es-CL"/>
        </a:p>
      </dgm:t>
    </dgm:pt>
    <dgm:pt modelId="{C7602187-7775-46E8-8BD0-0D0DA022ED9F}">
      <dgm:prSet phldrT="[Texto]" custT="1"/>
      <dgm:spPr/>
      <dgm:t>
        <a:bodyPr/>
        <a:lstStyle/>
        <a:p>
          <a:r>
            <a:rPr lang="es-CL" sz="2000" b="1" dirty="0"/>
            <a:t>Gótico</a:t>
          </a:r>
        </a:p>
      </dgm:t>
    </dgm:pt>
    <dgm:pt modelId="{62DA7B68-D397-4EEF-899E-78E21BD7BEA0}" type="parTrans" cxnId="{96D3194F-6A2B-40FE-9E64-48D8B849334D}">
      <dgm:prSet/>
      <dgm:spPr/>
      <dgm:t>
        <a:bodyPr/>
        <a:lstStyle/>
        <a:p>
          <a:endParaRPr lang="es-CL"/>
        </a:p>
      </dgm:t>
    </dgm:pt>
    <dgm:pt modelId="{88A43625-736E-4C3A-AD0B-4BE624249D2A}" type="sibTrans" cxnId="{96D3194F-6A2B-40FE-9E64-48D8B849334D}">
      <dgm:prSet/>
      <dgm:spPr/>
      <dgm:t>
        <a:bodyPr/>
        <a:lstStyle/>
        <a:p>
          <a:endParaRPr lang="es-CL"/>
        </a:p>
      </dgm:t>
    </dgm:pt>
    <dgm:pt modelId="{A58478FB-53A9-4613-8D11-51C7E7B22AC4}">
      <dgm:prSet/>
      <dgm:spPr/>
      <dgm:t>
        <a:bodyPr/>
        <a:lstStyle/>
        <a:p>
          <a:r>
            <a:rPr lang="es-CL" dirty="0"/>
            <a:t>-Gruesos muros</a:t>
          </a:r>
        </a:p>
        <a:p>
          <a:r>
            <a:rPr lang="es-CL" dirty="0"/>
            <a:t>-Escasas ventanas</a:t>
          </a:r>
        </a:p>
        <a:p>
          <a:r>
            <a:rPr lang="es-CL" dirty="0"/>
            <a:t>-Esculturas y pinturas</a:t>
          </a:r>
        </a:p>
      </dgm:t>
    </dgm:pt>
    <dgm:pt modelId="{AF42D4F7-A148-4B1E-9811-A5ADD9F74CBB}" type="parTrans" cxnId="{F9E9DBCE-9113-4E77-B806-A69918AC995B}">
      <dgm:prSet/>
      <dgm:spPr/>
      <dgm:t>
        <a:bodyPr/>
        <a:lstStyle/>
        <a:p>
          <a:endParaRPr lang="es-CL"/>
        </a:p>
      </dgm:t>
    </dgm:pt>
    <dgm:pt modelId="{FF9BFCCD-ABCF-4DFC-8D4E-140D22B4D8FF}" type="sibTrans" cxnId="{F9E9DBCE-9113-4E77-B806-A69918AC995B}">
      <dgm:prSet/>
      <dgm:spPr/>
      <dgm:t>
        <a:bodyPr/>
        <a:lstStyle/>
        <a:p>
          <a:endParaRPr lang="es-CL"/>
        </a:p>
      </dgm:t>
    </dgm:pt>
    <dgm:pt modelId="{4E2F5BD5-E2B0-4D92-B039-6421C76827A6}">
      <dgm:prSet/>
      <dgm:spPr/>
      <dgm:t>
        <a:bodyPr/>
        <a:lstStyle/>
        <a:p>
          <a:r>
            <a:rPr lang="es-CL" dirty="0"/>
            <a:t>-Muros menos gruesos</a:t>
          </a:r>
        </a:p>
        <a:p>
          <a:r>
            <a:rPr lang="es-CL" dirty="0"/>
            <a:t>-Construcción en altura</a:t>
          </a:r>
        </a:p>
        <a:p>
          <a:r>
            <a:rPr lang="es-CL" dirty="0"/>
            <a:t>-Grandes vitrales</a:t>
          </a:r>
        </a:p>
      </dgm:t>
    </dgm:pt>
    <dgm:pt modelId="{6F2751E6-C0D6-4219-82CC-76DE36414627}" type="parTrans" cxnId="{06C7E2AA-A8BD-4EB1-9C78-9F886B3E23B4}">
      <dgm:prSet/>
      <dgm:spPr/>
      <dgm:t>
        <a:bodyPr/>
        <a:lstStyle/>
        <a:p>
          <a:endParaRPr lang="es-CL"/>
        </a:p>
      </dgm:t>
    </dgm:pt>
    <dgm:pt modelId="{81D1D973-B23B-4085-B051-EF9FEFDAAD3E}" type="sibTrans" cxnId="{06C7E2AA-A8BD-4EB1-9C78-9F886B3E23B4}">
      <dgm:prSet/>
      <dgm:spPr/>
      <dgm:t>
        <a:bodyPr/>
        <a:lstStyle/>
        <a:p>
          <a:endParaRPr lang="es-CL"/>
        </a:p>
      </dgm:t>
    </dgm:pt>
    <dgm:pt modelId="{E17289A5-C3CE-4235-89C9-2631FB4FFD49}" type="pres">
      <dgm:prSet presAssocID="{557A5B03-39C4-4507-9664-E27B585C29CF}" presName="hierChild1" presStyleCnt="0">
        <dgm:presLayoutVars>
          <dgm:orgChart val="1"/>
          <dgm:chPref val="1"/>
          <dgm:dir/>
          <dgm:animOne val="branch"/>
          <dgm:animLvl val="lvl"/>
          <dgm:resizeHandles/>
        </dgm:presLayoutVars>
      </dgm:prSet>
      <dgm:spPr/>
    </dgm:pt>
    <dgm:pt modelId="{224AC16E-D0E1-4D41-AA40-50C370264198}" type="pres">
      <dgm:prSet presAssocID="{76CA3521-3BD5-4342-AD30-0796AC00D5BD}" presName="hierRoot1" presStyleCnt="0">
        <dgm:presLayoutVars>
          <dgm:hierBranch val="init"/>
        </dgm:presLayoutVars>
      </dgm:prSet>
      <dgm:spPr/>
    </dgm:pt>
    <dgm:pt modelId="{422DE858-5AE1-40DA-85EA-4DE97160700F}" type="pres">
      <dgm:prSet presAssocID="{76CA3521-3BD5-4342-AD30-0796AC00D5BD}" presName="rootComposite1" presStyleCnt="0"/>
      <dgm:spPr/>
    </dgm:pt>
    <dgm:pt modelId="{96C30FF1-2FF6-4109-B594-41AABB04E9F7}" type="pres">
      <dgm:prSet presAssocID="{76CA3521-3BD5-4342-AD30-0796AC00D5BD}" presName="rootText1" presStyleLbl="node0" presStyleIdx="0" presStyleCnt="1">
        <dgm:presLayoutVars>
          <dgm:chPref val="3"/>
        </dgm:presLayoutVars>
      </dgm:prSet>
      <dgm:spPr/>
    </dgm:pt>
    <dgm:pt modelId="{81F54F46-1693-4383-AFD2-D8D4C880DE5A}" type="pres">
      <dgm:prSet presAssocID="{76CA3521-3BD5-4342-AD30-0796AC00D5BD}" presName="rootConnector1" presStyleLbl="node1" presStyleIdx="0" presStyleCnt="0"/>
      <dgm:spPr/>
    </dgm:pt>
    <dgm:pt modelId="{004C0130-C115-4C73-9A4B-D0AA75C9A7C9}" type="pres">
      <dgm:prSet presAssocID="{76CA3521-3BD5-4342-AD30-0796AC00D5BD}" presName="hierChild2" presStyleCnt="0"/>
      <dgm:spPr/>
    </dgm:pt>
    <dgm:pt modelId="{044E2ABC-2092-4DA4-AB6F-EF89C4C47515}" type="pres">
      <dgm:prSet presAssocID="{0BFBD8AF-D793-45F0-A540-210FB703CD32}" presName="Name37" presStyleLbl="parChTrans1D2" presStyleIdx="0" presStyleCnt="2"/>
      <dgm:spPr/>
    </dgm:pt>
    <dgm:pt modelId="{BDC7CFAA-2686-4FB7-A4C0-4B81F4E61188}" type="pres">
      <dgm:prSet presAssocID="{E13F94DE-4E19-433E-9CE8-DC1D647E75CB}" presName="hierRoot2" presStyleCnt="0">
        <dgm:presLayoutVars>
          <dgm:hierBranch val="init"/>
        </dgm:presLayoutVars>
      </dgm:prSet>
      <dgm:spPr/>
    </dgm:pt>
    <dgm:pt modelId="{0DD63D96-0D4D-4922-9EA9-C7C232A2F74B}" type="pres">
      <dgm:prSet presAssocID="{E13F94DE-4E19-433E-9CE8-DC1D647E75CB}" presName="rootComposite" presStyleCnt="0"/>
      <dgm:spPr/>
    </dgm:pt>
    <dgm:pt modelId="{61DEAA2D-7285-4F05-A977-F2B1ED8C69D9}" type="pres">
      <dgm:prSet presAssocID="{E13F94DE-4E19-433E-9CE8-DC1D647E75CB}" presName="rootText" presStyleLbl="node2" presStyleIdx="0" presStyleCnt="2">
        <dgm:presLayoutVars>
          <dgm:chPref val="3"/>
        </dgm:presLayoutVars>
      </dgm:prSet>
      <dgm:spPr/>
    </dgm:pt>
    <dgm:pt modelId="{B24F7030-F797-431E-9536-8A7C37989C0E}" type="pres">
      <dgm:prSet presAssocID="{E13F94DE-4E19-433E-9CE8-DC1D647E75CB}" presName="rootConnector" presStyleLbl="node2" presStyleIdx="0" presStyleCnt="2"/>
      <dgm:spPr/>
    </dgm:pt>
    <dgm:pt modelId="{9B37A0DE-1056-4741-A594-38F1267AB479}" type="pres">
      <dgm:prSet presAssocID="{E13F94DE-4E19-433E-9CE8-DC1D647E75CB}" presName="hierChild4" presStyleCnt="0"/>
      <dgm:spPr/>
    </dgm:pt>
    <dgm:pt modelId="{04D0144D-50FD-4BF5-A798-7FB3F3621FC9}" type="pres">
      <dgm:prSet presAssocID="{AF42D4F7-A148-4B1E-9811-A5ADD9F74CBB}" presName="Name37" presStyleLbl="parChTrans1D3" presStyleIdx="0" presStyleCnt="2"/>
      <dgm:spPr/>
    </dgm:pt>
    <dgm:pt modelId="{C0E680BE-23CE-44A5-B71D-D1509A8BB2C1}" type="pres">
      <dgm:prSet presAssocID="{A58478FB-53A9-4613-8D11-51C7E7B22AC4}" presName="hierRoot2" presStyleCnt="0">
        <dgm:presLayoutVars>
          <dgm:hierBranch val="init"/>
        </dgm:presLayoutVars>
      </dgm:prSet>
      <dgm:spPr/>
    </dgm:pt>
    <dgm:pt modelId="{AB24F291-EBF5-41D2-B1E5-0C0020BBF53F}" type="pres">
      <dgm:prSet presAssocID="{A58478FB-53A9-4613-8D11-51C7E7B22AC4}" presName="rootComposite" presStyleCnt="0"/>
      <dgm:spPr/>
    </dgm:pt>
    <dgm:pt modelId="{0A98C249-50A5-4DE5-9084-21A2919278AF}" type="pres">
      <dgm:prSet presAssocID="{A58478FB-53A9-4613-8D11-51C7E7B22AC4}" presName="rootText" presStyleLbl="node3" presStyleIdx="0" presStyleCnt="2">
        <dgm:presLayoutVars>
          <dgm:chPref val="3"/>
        </dgm:presLayoutVars>
      </dgm:prSet>
      <dgm:spPr/>
    </dgm:pt>
    <dgm:pt modelId="{8CA6CBBE-9211-4168-BBC0-A4365807CB11}" type="pres">
      <dgm:prSet presAssocID="{A58478FB-53A9-4613-8D11-51C7E7B22AC4}" presName="rootConnector" presStyleLbl="node3" presStyleIdx="0" presStyleCnt="2"/>
      <dgm:spPr/>
    </dgm:pt>
    <dgm:pt modelId="{E226C56D-BD11-49EF-8603-8A559AAA3515}" type="pres">
      <dgm:prSet presAssocID="{A58478FB-53A9-4613-8D11-51C7E7B22AC4}" presName="hierChild4" presStyleCnt="0"/>
      <dgm:spPr/>
    </dgm:pt>
    <dgm:pt modelId="{9F8B6350-BA4F-4854-8E59-1BA3EDB94986}" type="pres">
      <dgm:prSet presAssocID="{A58478FB-53A9-4613-8D11-51C7E7B22AC4}" presName="hierChild5" presStyleCnt="0"/>
      <dgm:spPr/>
    </dgm:pt>
    <dgm:pt modelId="{DD94C5FA-8768-41EF-AB7B-109A7097E2BB}" type="pres">
      <dgm:prSet presAssocID="{E13F94DE-4E19-433E-9CE8-DC1D647E75CB}" presName="hierChild5" presStyleCnt="0"/>
      <dgm:spPr/>
    </dgm:pt>
    <dgm:pt modelId="{EC5B0934-5391-46C0-95F1-E2DA657835B3}" type="pres">
      <dgm:prSet presAssocID="{62DA7B68-D397-4EEF-899E-78E21BD7BEA0}" presName="Name37" presStyleLbl="parChTrans1D2" presStyleIdx="1" presStyleCnt="2"/>
      <dgm:spPr/>
    </dgm:pt>
    <dgm:pt modelId="{4201A586-93A1-4518-9B16-B4D4A8406AF0}" type="pres">
      <dgm:prSet presAssocID="{C7602187-7775-46E8-8BD0-0D0DA022ED9F}" presName="hierRoot2" presStyleCnt="0">
        <dgm:presLayoutVars>
          <dgm:hierBranch val="init"/>
        </dgm:presLayoutVars>
      </dgm:prSet>
      <dgm:spPr/>
    </dgm:pt>
    <dgm:pt modelId="{06F70B32-A07B-45A9-BACC-541A1EAC09F3}" type="pres">
      <dgm:prSet presAssocID="{C7602187-7775-46E8-8BD0-0D0DA022ED9F}" presName="rootComposite" presStyleCnt="0"/>
      <dgm:spPr/>
    </dgm:pt>
    <dgm:pt modelId="{30FB4BD6-60C9-47B0-977A-570EC8A1BCB7}" type="pres">
      <dgm:prSet presAssocID="{C7602187-7775-46E8-8BD0-0D0DA022ED9F}" presName="rootText" presStyleLbl="node2" presStyleIdx="1" presStyleCnt="2">
        <dgm:presLayoutVars>
          <dgm:chPref val="3"/>
        </dgm:presLayoutVars>
      </dgm:prSet>
      <dgm:spPr/>
    </dgm:pt>
    <dgm:pt modelId="{3BD39759-787B-4193-8544-D6A71142907C}" type="pres">
      <dgm:prSet presAssocID="{C7602187-7775-46E8-8BD0-0D0DA022ED9F}" presName="rootConnector" presStyleLbl="node2" presStyleIdx="1" presStyleCnt="2"/>
      <dgm:spPr/>
    </dgm:pt>
    <dgm:pt modelId="{E6439246-E5F5-4030-B9F7-6DB850854756}" type="pres">
      <dgm:prSet presAssocID="{C7602187-7775-46E8-8BD0-0D0DA022ED9F}" presName="hierChild4" presStyleCnt="0"/>
      <dgm:spPr/>
    </dgm:pt>
    <dgm:pt modelId="{AF44F997-3AC8-4D31-B521-23B21A4FF12C}" type="pres">
      <dgm:prSet presAssocID="{6F2751E6-C0D6-4219-82CC-76DE36414627}" presName="Name37" presStyleLbl="parChTrans1D3" presStyleIdx="1" presStyleCnt="2"/>
      <dgm:spPr/>
    </dgm:pt>
    <dgm:pt modelId="{07796376-8F04-4C31-B6F2-F56E5685A9BD}" type="pres">
      <dgm:prSet presAssocID="{4E2F5BD5-E2B0-4D92-B039-6421C76827A6}" presName="hierRoot2" presStyleCnt="0">
        <dgm:presLayoutVars>
          <dgm:hierBranch val="init"/>
        </dgm:presLayoutVars>
      </dgm:prSet>
      <dgm:spPr/>
    </dgm:pt>
    <dgm:pt modelId="{6314C151-5EA6-4A43-836A-3D3825CB48A4}" type="pres">
      <dgm:prSet presAssocID="{4E2F5BD5-E2B0-4D92-B039-6421C76827A6}" presName="rootComposite" presStyleCnt="0"/>
      <dgm:spPr/>
    </dgm:pt>
    <dgm:pt modelId="{5D395DFB-E2A7-4531-9F04-20F4388C3545}" type="pres">
      <dgm:prSet presAssocID="{4E2F5BD5-E2B0-4D92-B039-6421C76827A6}" presName="rootText" presStyleLbl="node3" presStyleIdx="1" presStyleCnt="2">
        <dgm:presLayoutVars>
          <dgm:chPref val="3"/>
        </dgm:presLayoutVars>
      </dgm:prSet>
      <dgm:spPr/>
    </dgm:pt>
    <dgm:pt modelId="{4330A4B5-F221-4BC6-926A-EF9CFF49B716}" type="pres">
      <dgm:prSet presAssocID="{4E2F5BD5-E2B0-4D92-B039-6421C76827A6}" presName="rootConnector" presStyleLbl="node3" presStyleIdx="1" presStyleCnt="2"/>
      <dgm:spPr/>
    </dgm:pt>
    <dgm:pt modelId="{F1B42A03-FE66-4F4E-833C-C8B2D45FDF4A}" type="pres">
      <dgm:prSet presAssocID="{4E2F5BD5-E2B0-4D92-B039-6421C76827A6}" presName="hierChild4" presStyleCnt="0"/>
      <dgm:spPr/>
    </dgm:pt>
    <dgm:pt modelId="{97E14B59-A275-4BC4-9AD3-1B6A7BFF15CF}" type="pres">
      <dgm:prSet presAssocID="{4E2F5BD5-E2B0-4D92-B039-6421C76827A6}" presName="hierChild5" presStyleCnt="0"/>
      <dgm:spPr/>
    </dgm:pt>
    <dgm:pt modelId="{6C4627D6-44A5-417A-A177-9663B49098A2}" type="pres">
      <dgm:prSet presAssocID="{C7602187-7775-46E8-8BD0-0D0DA022ED9F}" presName="hierChild5" presStyleCnt="0"/>
      <dgm:spPr/>
    </dgm:pt>
    <dgm:pt modelId="{863F0F01-53D0-4BA0-8AE5-B2C1B4E04914}" type="pres">
      <dgm:prSet presAssocID="{76CA3521-3BD5-4342-AD30-0796AC00D5BD}" presName="hierChild3" presStyleCnt="0"/>
      <dgm:spPr/>
    </dgm:pt>
  </dgm:ptLst>
  <dgm:cxnLst>
    <dgm:cxn modelId="{E39BA80B-6A72-44E2-B991-B818DBF4A26A}" type="presOf" srcId="{E13F94DE-4E19-433E-9CE8-DC1D647E75CB}" destId="{B24F7030-F797-431E-9536-8A7C37989C0E}" srcOrd="1" destOrd="0" presId="urn:microsoft.com/office/officeart/2005/8/layout/orgChart1"/>
    <dgm:cxn modelId="{6028E910-C26B-4E24-8FC1-FA6616670BCF}" type="presOf" srcId="{0BFBD8AF-D793-45F0-A540-210FB703CD32}" destId="{044E2ABC-2092-4DA4-AB6F-EF89C4C47515}" srcOrd="0" destOrd="0" presId="urn:microsoft.com/office/officeart/2005/8/layout/orgChart1"/>
    <dgm:cxn modelId="{C0701C16-0A98-42FA-A785-DEB94BD9935B}" type="presOf" srcId="{E13F94DE-4E19-433E-9CE8-DC1D647E75CB}" destId="{61DEAA2D-7285-4F05-A977-F2B1ED8C69D9}" srcOrd="0" destOrd="0" presId="urn:microsoft.com/office/officeart/2005/8/layout/orgChart1"/>
    <dgm:cxn modelId="{C4BE3716-1F27-465E-81C7-D3037716C7DD}" srcId="{557A5B03-39C4-4507-9664-E27B585C29CF}" destId="{76CA3521-3BD5-4342-AD30-0796AC00D5BD}" srcOrd="0" destOrd="0" parTransId="{87DD7ECA-F3D5-4989-A2BE-330B60E11CB3}" sibTransId="{2FD0D051-728E-4848-AFAE-F75E28B46DFE}"/>
    <dgm:cxn modelId="{DA2AA11C-EC76-48AA-8DB9-BBF20521FB8B}" type="presOf" srcId="{A58478FB-53A9-4613-8D11-51C7E7B22AC4}" destId="{0A98C249-50A5-4DE5-9084-21A2919278AF}" srcOrd="0" destOrd="0" presId="urn:microsoft.com/office/officeart/2005/8/layout/orgChart1"/>
    <dgm:cxn modelId="{CA56702F-B9E3-4611-8D21-406F8D4F2B7F}" srcId="{76CA3521-3BD5-4342-AD30-0796AC00D5BD}" destId="{E13F94DE-4E19-433E-9CE8-DC1D647E75CB}" srcOrd="0" destOrd="0" parTransId="{0BFBD8AF-D793-45F0-A540-210FB703CD32}" sibTransId="{AED6F3B7-771E-4A6F-8239-F9EA409F7C7F}"/>
    <dgm:cxn modelId="{96D3194F-6A2B-40FE-9E64-48D8B849334D}" srcId="{76CA3521-3BD5-4342-AD30-0796AC00D5BD}" destId="{C7602187-7775-46E8-8BD0-0D0DA022ED9F}" srcOrd="1" destOrd="0" parTransId="{62DA7B68-D397-4EEF-899E-78E21BD7BEA0}" sibTransId="{88A43625-736E-4C3A-AD0B-4BE624249D2A}"/>
    <dgm:cxn modelId="{99562B8F-2C34-465C-9BAF-458DB0083D69}" type="presOf" srcId="{AF42D4F7-A148-4B1E-9811-A5ADD9F74CBB}" destId="{04D0144D-50FD-4BF5-A798-7FB3F3621FC9}" srcOrd="0" destOrd="0" presId="urn:microsoft.com/office/officeart/2005/8/layout/orgChart1"/>
    <dgm:cxn modelId="{452E719B-D7FA-4EF0-9238-CDE72FBAFBBE}" type="presOf" srcId="{76CA3521-3BD5-4342-AD30-0796AC00D5BD}" destId="{96C30FF1-2FF6-4109-B594-41AABB04E9F7}" srcOrd="0" destOrd="0" presId="urn:microsoft.com/office/officeart/2005/8/layout/orgChart1"/>
    <dgm:cxn modelId="{4D6FC4A3-8D64-4DE4-AD28-ED9CB7E1CA91}" type="presOf" srcId="{62DA7B68-D397-4EEF-899E-78E21BD7BEA0}" destId="{EC5B0934-5391-46C0-95F1-E2DA657835B3}" srcOrd="0" destOrd="0" presId="urn:microsoft.com/office/officeart/2005/8/layout/orgChart1"/>
    <dgm:cxn modelId="{F7334BAA-2805-4DAC-9003-879D2A79C5C8}" type="presOf" srcId="{4E2F5BD5-E2B0-4D92-B039-6421C76827A6}" destId="{5D395DFB-E2A7-4531-9F04-20F4388C3545}" srcOrd="0" destOrd="0" presId="urn:microsoft.com/office/officeart/2005/8/layout/orgChart1"/>
    <dgm:cxn modelId="{06C7E2AA-A8BD-4EB1-9C78-9F886B3E23B4}" srcId="{C7602187-7775-46E8-8BD0-0D0DA022ED9F}" destId="{4E2F5BD5-E2B0-4D92-B039-6421C76827A6}" srcOrd="0" destOrd="0" parTransId="{6F2751E6-C0D6-4219-82CC-76DE36414627}" sibTransId="{81D1D973-B23B-4085-B051-EF9FEFDAAD3E}"/>
    <dgm:cxn modelId="{77510AAB-81C1-4D0E-B657-88B542F088FB}" type="presOf" srcId="{4E2F5BD5-E2B0-4D92-B039-6421C76827A6}" destId="{4330A4B5-F221-4BC6-926A-EF9CFF49B716}" srcOrd="1" destOrd="0" presId="urn:microsoft.com/office/officeart/2005/8/layout/orgChart1"/>
    <dgm:cxn modelId="{03C296AB-9622-42BA-B1E6-08792CAD99E4}" type="presOf" srcId="{76CA3521-3BD5-4342-AD30-0796AC00D5BD}" destId="{81F54F46-1693-4383-AFD2-D8D4C880DE5A}" srcOrd="1" destOrd="0" presId="urn:microsoft.com/office/officeart/2005/8/layout/orgChart1"/>
    <dgm:cxn modelId="{1CE2F4B4-CB24-40DC-A35D-1BEFE76A2735}" type="presOf" srcId="{C7602187-7775-46E8-8BD0-0D0DA022ED9F}" destId="{30FB4BD6-60C9-47B0-977A-570EC8A1BCB7}" srcOrd="0" destOrd="0" presId="urn:microsoft.com/office/officeart/2005/8/layout/orgChart1"/>
    <dgm:cxn modelId="{D2C94CBF-2E8F-4837-95DC-0E87DCCE4F36}" type="presOf" srcId="{6F2751E6-C0D6-4219-82CC-76DE36414627}" destId="{AF44F997-3AC8-4D31-B521-23B21A4FF12C}" srcOrd="0" destOrd="0" presId="urn:microsoft.com/office/officeart/2005/8/layout/orgChart1"/>
    <dgm:cxn modelId="{B20021C8-7E25-438E-AA2F-5C32208688B3}" type="presOf" srcId="{A58478FB-53A9-4613-8D11-51C7E7B22AC4}" destId="{8CA6CBBE-9211-4168-BBC0-A4365807CB11}" srcOrd="1" destOrd="0" presId="urn:microsoft.com/office/officeart/2005/8/layout/orgChart1"/>
    <dgm:cxn modelId="{F9E9DBCE-9113-4E77-B806-A69918AC995B}" srcId="{E13F94DE-4E19-433E-9CE8-DC1D647E75CB}" destId="{A58478FB-53A9-4613-8D11-51C7E7B22AC4}" srcOrd="0" destOrd="0" parTransId="{AF42D4F7-A148-4B1E-9811-A5ADD9F74CBB}" sibTransId="{FF9BFCCD-ABCF-4DFC-8D4E-140D22B4D8FF}"/>
    <dgm:cxn modelId="{327C4CE6-A176-43F1-ACD3-E5193DA73EE0}" type="presOf" srcId="{557A5B03-39C4-4507-9664-E27B585C29CF}" destId="{E17289A5-C3CE-4235-89C9-2631FB4FFD49}" srcOrd="0" destOrd="0" presId="urn:microsoft.com/office/officeart/2005/8/layout/orgChart1"/>
    <dgm:cxn modelId="{A13A42F3-3363-4F6A-85E6-92876564B658}" type="presOf" srcId="{C7602187-7775-46E8-8BD0-0D0DA022ED9F}" destId="{3BD39759-787B-4193-8544-D6A71142907C}" srcOrd="1" destOrd="0" presId="urn:microsoft.com/office/officeart/2005/8/layout/orgChart1"/>
    <dgm:cxn modelId="{CD42718A-39F5-41A7-9977-0366BEEDE75C}" type="presParOf" srcId="{E17289A5-C3CE-4235-89C9-2631FB4FFD49}" destId="{224AC16E-D0E1-4D41-AA40-50C370264198}" srcOrd="0" destOrd="0" presId="urn:microsoft.com/office/officeart/2005/8/layout/orgChart1"/>
    <dgm:cxn modelId="{2D1ADB2D-C3A5-4078-B54D-DB8905CA3DAE}" type="presParOf" srcId="{224AC16E-D0E1-4D41-AA40-50C370264198}" destId="{422DE858-5AE1-40DA-85EA-4DE97160700F}" srcOrd="0" destOrd="0" presId="urn:microsoft.com/office/officeart/2005/8/layout/orgChart1"/>
    <dgm:cxn modelId="{BA5FD91C-7112-454E-9935-A921C86D6A93}" type="presParOf" srcId="{422DE858-5AE1-40DA-85EA-4DE97160700F}" destId="{96C30FF1-2FF6-4109-B594-41AABB04E9F7}" srcOrd="0" destOrd="0" presId="urn:microsoft.com/office/officeart/2005/8/layout/orgChart1"/>
    <dgm:cxn modelId="{E7653CCC-C661-453B-8DE7-D5951DE08447}" type="presParOf" srcId="{422DE858-5AE1-40DA-85EA-4DE97160700F}" destId="{81F54F46-1693-4383-AFD2-D8D4C880DE5A}" srcOrd="1" destOrd="0" presId="urn:microsoft.com/office/officeart/2005/8/layout/orgChart1"/>
    <dgm:cxn modelId="{88D81F9A-3046-416C-843F-431A6A692EF7}" type="presParOf" srcId="{224AC16E-D0E1-4D41-AA40-50C370264198}" destId="{004C0130-C115-4C73-9A4B-D0AA75C9A7C9}" srcOrd="1" destOrd="0" presId="urn:microsoft.com/office/officeart/2005/8/layout/orgChart1"/>
    <dgm:cxn modelId="{A8E7870A-FCD5-4C72-AEBC-8510A95CF1B1}" type="presParOf" srcId="{004C0130-C115-4C73-9A4B-D0AA75C9A7C9}" destId="{044E2ABC-2092-4DA4-AB6F-EF89C4C47515}" srcOrd="0" destOrd="0" presId="urn:microsoft.com/office/officeart/2005/8/layout/orgChart1"/>
    <dgm:cxn modelId="{6EEC3F60-4D2B-4A77-B6DC-4D3E61E6DF7B}" type="presParOf" srcId="{004C0130-C115-4C73-9A4B-D0AA75C9A7C9}" destId="{BDC7CFAA-2686-4FB7-A4C0-4B81F4E61188}" srcOrd="1" destOrd="0" presId="urn:microsoft.com/office/officeart/2005/8/layout/orgChart1"/>
    <dgm:cxn modelId="{C53C5739-4E0C-4138-B763-74FB0B27D38F}" type="presParOf" srcId="{BDC7CFAA-2686-4FB7-A4C0-4B81F4E61188}" destId="{0DD63D96-0D4D-4922-9EA9-C7C232A2F74B}" srcOrd="0" destOrd="0" presId="urn:microsoft.com/office/officeart/2005/8/layout/orgChart1"/>
    <dgm:cxn modelId="{95CA7A18-4E5D-4DAE-A16D-80C308F4611E}" type="presParOf" srcId="{0DD63D96-0D4D-4922-9EA9-C7C232A2F74B}" destId="{61DEAA2D-7285-4F05-A977-F2B1ED8C69D9}" srcOrd="0" destOrd="0" presId="urn:microsoft.com/office/officeart/2005/8/layout/orgChart1"/>
    <dgm:cxn modelId="{1F8F5983-2CC2-421A-A4F0-575D44351042}" type="presParOf" srcId="{0DD63D96-0D4D-4922-9EA9-C7C232A2F74B}" destId="{B24F7030-F797-431E-9536-8A7C37989C0E}" srcOrd="1" destOrd="0" presId="urn:microsoft.com/office/officeart/2005/8/layout/orgChart1"/>
    <dgm:cxn modelId="{68CE2C50-3107-410A-87EC-E902130C232D}" type="presParOf" srcId="{BDC7CFAA-2686-4FB7-A4C0-4B81F4E61188}" destId="{9B37A0DE-1056-4741-A594-38F1267AB479}" srcOrd="1" destOrd="0" presId="urn:microsoft.com/office/officeart/2005/8/layout/orgChart1"/>
    <dgm:cxn modelId="{84A12CA9-8D48-41F3-BE37-29CA9931FE9F}" type="presParOf" srcId="{9B37A0DE-1056-4741-A594-38F1267AB479}" destId="{04D0144D-50FD-4BF5-A798-7FB3F3621FC9}" srcOrd="0" destOrd="0" presId="urn:microsoft.com/office/officeart/2005/8/layout/orgChart1"/>
    <dgm:cxn modelId="{E531DEA4-1F56-4464-A9BD-27B04F177361}" type="presParOf" srcId="{9B37A0DE-1056-4741-A594-38F1267AB479}" destId="{C0E680BE-23CE-44A5-B71D-D1509A8BB2C1}" srcOrd="1" destOrd="0" presId="urn:microsoft.com/office/officeart/2005/8/layout/orgChart1"/>
    <dgm:cxn modelId="{1FDB3659-E0AC-47EE-97FC-A405E01D26DE}" type="presParOf" srcId="{C0E680BE-23CE-44A5-B71D-D1509A8BB2C1}" destId="{AB24F291-EBF5-41D2-B1E5-0C0020BBF53F}" srcOrd="0" destOrd="0" presId="urn:microsoft.com/office/officeart/2005/8/layout/orgChart1"/>
    <dgm:cxn modelId="{C8ADF6D1-C983-45FB-A825-3AA87678A46C}" type="presParOf" srcId="{AB24F291-EBF5-41D2-B1E5-0C0020BBF53F}" destId="{0A98C249-50A5-4DE5-9084-21A2919278AF}" srcOrd="0" destOrd="0" presId="urn:microsoft.com/office/officeart/2005/8/layout/orgChart1"/>
    <dgm:cxn modelId="{0EF55503-86D6-4765-98F0-6537E9905C32}" type="presParOf" srcId="{AB24F291-EBF5-41D2-B1E5-0C0020BBF53F}" destId="{8CA6CBBE-9211-4168-BBC0-A4365807CB11}" srcOrd="1" destOrd="0" presId="urn:microsoft.com/office/officeart/2005/8/layout/orgChart1"/>
    <dgm:cxn modelId="{C85B3449-D7D4-4842-B215-7CC702D0845F}" type="presParOf" srcId="{C0E680BE-23CE-44A5-B71D-D1509A8BB2C1}" destId="{E226C56D-BD11-49EF-8603-8A559AAA3515}" srcOrd="1" destOrd="0" presId="urn:microsoft.com/office/officeart/2005/8/layout/orgChart1"/>
    <dgm:cxn modelId="{A46F974E-C6D4-489F-B3B6-18812637F6C8}" type="presParOf" srcId="{C0E680BE-23CE-44A5-B71D-D1509A8BB2C1}" destId="{9F8B6350-BA4F-4854-8E59-1BA3EDB94986}" srcOrd="2" destOrd="0" presId="urn:microsoft.com/office/officeart/2005/8/layout/orgChart1"/>
    <dgm:cxn modelId="{6FE4B3C2-914B-4CD7-942C-0C0CF56F6B28}" type="presParOf" srcId="{BDC7CFAA-2686-4FB7-A4C0-4B81F4E61188}" destId="{DD94C5FA-8768-41EF-AB7B-109A7097E2BB}" srcOrd="2" destOrd="0" presId="urn:microsoft.com/office/officeart/2005/8/layout/orgChart1"/>
    <dgm:cxn modelId="{AA1EC62D-3205-438C-8691-C7057E42058D}" type="presParOf" srcId="{004C0130-C115-4C73-9A4B-D0AA75C9A7C9}" destId="{EC5B0934-5391-46C0-95F1-E2DA657835B3}" srcOrd="2" destOrd="0" presId="urn:microsoft.com/office/officeart/2005/8/layout/orgChart1"/>
    <dgm:cxn modelId="{C6E8561C-597B-47F7-BDB2-ADDA211B1320}" type="presParOf" srcId="{004C0130-C115-4C73-9A4B-D0AA75C9A7C9}" destId="{4201A586-93A1-4518-9B16-B4D4A8406AF0}" srcOrd="3" destOrd="0" presId="urn:microsoft.com/office/officeart/2005/8/layout/orgChart1"/>
    <dgm:cxn modelId="{81BF9BAB-E27A-43F5-8450-DB3E93F94712}" type="presParOf" srcId="{4201A586-93A1-4518-9B16-B4D4A8406AF0}" destId="{06F70B32-A07B-45A9-BACC-541A1EAC09F3}" srcOrd="0" destOrd="0" presId="urn:microsoft.com/office/officeart/2005/8/layout/orgChart1"/>
    <dgm:cxn modelId="{574641FA-7492-4531-BD39-C6C312C87EBA}" type="presParOf" srcId="{06F70B32-A07B-45A9-BACC-541A1EAC09F3}" destId="{30FB4BD6-60C9-47B0-977A-570EC8A1BCB7}" srcOrd="0" destOrd="0" presId="urn:microsoft.com/office/officeart/2005/8/layout/orgChart1"/>
    <dgm:cxn modelId="{14CC9374-936E-43B9-B736-23F45719209C}" type="presParOf" srcId="{06F70B32-A07B-45A9-BACC-541A1EAC09F3}" destId="{3BD39759-787B-4193-8544-D6A71142907C}" srcOrd="1" destOrd="0" presId="urn:microsoft.com/office/officeart/2005/8/layout/orgChart1"/>
    <dgm:cxn modelId="{F5BB97DB-D2B2-415D-8A91-5DDE911B5FC2}" type="presParOf" srcId="{4201A586-93A1-4518-9B16-B4D4A8406AF0}" destId="{E6439246-E5F5-4030-B9F7-6DB850854756}" srcOrd="1" destOrd="0" presId="urn:microsoft.com/office/officeart/2005/8/layout/orgChart1"/>
    <dgm:cxn modelId="{D556F27D-838B-4C21-BDB1-CF9B8639BC05}" type="presParOf" srcId="{E6439246-E5F5-4030-B9F7-6DB850854756}" destId="{AF44F997-3AC8-4D31-B521-23B21A4FF12C}" srcOrd="0" destOrd="0" presId="urn:microsoft.com/office/officeart/2005/8/layout/orgChart1"/>
    <dgm:cxn modelId="{852CCDA4-67DB-4D91-9EC2-040F5C3C9222}" type="presParOf" srcId="{E6439246-E5F5-4030-B9F7-6DB850854756}" destId="{07796376-8F04-4C31-B6F2-F56E5685A9BD}" srcOrd="1" destOrd="0" presId="urn:microsoft.com/office/officeart/2005/8/layout/orgChart1"/>
    <dgm:cxn modelId="{67608DD7-C1C5-4FBD-97CE-34B1289D72CE}" type="presParOf" srcId="{07796376-8F04-4C31-B6F2-F56E5685A9BD}" destId="{6314C151-5EA6-4A43-836A-3D3825CB48A4}" srcOrd="0" destOrd="0" presId="urn:microsoft.com/office/officeart/2005/8/layout/orgChart1"/>
    <dgm:cxn modelId="{68C5C254-79EC-4343-9A36-369D00EBF09F}" type="presParOf" srcId="{6314C151-5EA6-4A43-836A-3D3825CB48A4}" destId="{5D395DFB-E2A7-4531-9F04-20F4388C3545}" srcOrd="0" destOrd="0" presId="urn:microsoft.com/office/officeart/2005/8/layout/orgChart1"/>
    <dgm:cxn modelId="{C0D97D92-6DBD-40ED-9871-69BA5635BC7A}" type="presParOf" srcId="{6314C151-5EA6-4A43-836A-3D3825CB48A4}" destId="{4330A4B5-F221-4BC6-926A-EF9CFF49B716}" srcOrd="1" destOrd="0" presId="urn:microsoft.com/office/officeart/2005/8/layout/orgChart1"/>
    <dgm:cxn modelId="{B006646D-B612-4605-895D-CA57CBAEFED3}" type="presParOf" srcId="{07796376-8F04-4C31-B6F2-F56E5685A9BD}" destId="{F1B42A03-FE66-4F4E-833C-C8B2D45FDF4A}" srcOrd="1" destOrd="0" presId="urn:microsoft.com/office/officeart/2005/8/layout/orgChart1"/>
    <dgm:cxn modelId="{0E3FE714-8B51-46A9-949A-891CEBFA4997}" type="presParOf" srcId="{07796376-8F04-4C31-B6F2-F56E5685A9BD}" destId="{97E14B59-A275-4BC4-9AD3-1B6A7BFF15CF}" srcOrd="2" destOrd="0" presId="urn:microsoft.com/office/officeart/2005/8/layout/orgChart1"/>
    <dgm:cxn modelId="{4E15E81A-C3E8-42CB-B09E-DC837F1A059A}" type="presParOf" srcId="{4201A586-93A1-4518-9B16-B4D4A8406AF0}" destId="{6C4627D6-44A5-417A-A177-9663B49098A2}" srcOrd="2" destOrd="0" presId="urn:microsoft.com/office/officeart/2005/8/layout/orgChart1"/>
    <dgm:cxn modelId="{06B9E9FF-327E-41B3-937F-B3E731F23755}" type="presParOf" srcId="{224AC16E-D0E1-4D41-AA40-50C370264198}" destId="{863F0F01-53D0-4BA0-8AE5-B2C1B4E04914}"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44F997-3AC8-4D31-B521-23B21A4FF12C}">
      <dsp:nvSpPr>
        <dsp:cNvPr id="0" name=""/>
        <dsp:cNvSpPr/>
      </dsp:nvSpPr>
      <dsp:spPr>
        <a:xfrm>
          <a:off x="3047326" y="3045894"/>
          <a:ext cx="348922" cy="1070029"/>
        </a:xfrm>
        <a:custGeom>
          <a:avLst/>
          <a:gdLst/>
          <a:ahLst/>
          <a:cxnLst/>
          <a:rect l="0" t="0" r="0" b="0"/>
          <a:pathLst>
            <a:path>
              <a:moveTo>
                <a:pt x="0" y="0"/>
              </a:moveTo>
              <a:lnTo>
                <a:pt x="0" y="1070029"/>
              </a:lnTo>
              <a:lnTo>
                <a:pt x="348922" y="1070029"/>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5B0934-5391-46C0-95F1-E2DA657835B3}">
      <dsp:nvSpPr>
        <dsp:cNvPr id="0" name=""/>
        <dsp:cNvSpPr/>
      </dsp:nvSpPr>
      <dsp:spPr>
        <a:xfrm>
          <a:off x="2570465" y="1394327"/>
          <a:ext cx="1407320" cy="488491"/>
        </a:xfrm>
        <a:custGeom>
          <a:avLst/>
          <a:gdLst/>
          <a:ahLst/>
          <a:cxnLst/>
          <a:rect l="0" t="0" r="0" b="0"/>
          <a:pathLst>
            <a:path>
              <a:moveTo>
                <a:pt x="0" y="0"/>
              </a:moveTo>
              <a:lnTo>
                <a:pt x="0" y="244245"/>
              </a:lnTo>
              <a:lnTo>
                <a:pt x="1407320" y="244245"/>
              </a:lnTo>
              <a:lnTo>
                <a:pt x="1407320" y="48849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D0144D-50FD-4BF5-A798-7FB3F3621FC9}">
      <dsp:nvSpPr>
        <dsp:cNvPr id="0" name=""/>
        <dsp:cNvSpPr/>
      </dsp:nvSpPr>
      <dsp:spPr>
        <a:xfrm>
          <a:off x="232684" y="3045894"/>
          <a:ext cx="348922" cy="1070029"/>
        </a:xfrm>
        <a:custGeom>
          <a:avLst/>
          <a:gdLst/>
          <a:ahLst/>
          <a:cxnLst/>
          <a:rect l="0" t="0" r="0" b="0"/>
          <a:pathLst>
            <a:path>
              <a:moveTo>
                <a:pt x="0" y="0"/>
              </a:moveTo>
              <a:lnTo>
                <a:pt x="0" y="1070029"/>
              </a:lnTo>
              <a:lnTo>
                <a:pt x="348922" y="1070029"/>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4E2ABC-2092-4DA4-AB6F-EF89C4C47515}">
      <dsp:nvSpPr>
        <dsp:cNvPr id="0" name=""/>
        <dsp:cNvSpPr/>
      </dsp:nvSpPr>
      <dsp:spPr>
        <a:xfrm>
          <a:off x="1163144" y="1394327"/>
          <a:ext cx="1407320" cy="488491"/>
        </a:xfrm>
        <a:custGeom>
          <a:avLst/>
          <a:gdLst/>
          <a:ahLst/>
          <a:cxnLst/>
          <a:rect l="0" t="0" r="0" b="0"/>
          <a:pathLst>
            <a:path>
              <a:moveTo>
                <a:pt x="1407320" y="0"/>
              </a:moveTo>
              <a:lnTo>
                <a:pt x="1407320" y="244245"/>
              </a:lnTo>
              <a:lnTo>
                <a:pt x="0" y="244245"/>
              </a:lnTo>
              <a:lnTo>
                <a:pt x="0" y="48849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C30FF1-2FF6-4109-B594-41AABB04E9F7}">
      <dsp:nvSpPr>
        <dsp:cNvPr id="0" name=""/>
        <dsp:cNvSpPr/>
      </dsp:nvSpPr>
      <dsp:spPr>
        <a:xfrm>
          <a:off x="1407390" y="231252"/>
          <a:ext cx="2326150" cy="116307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CL" sz="2400" b="1" kern="1200" dirty="0"/>
            <a:t>Catedrales</a:t>
          </a:r>
        </a:p>
      </dsp:txBody>
      <dsp:txXfrm>
        <a:off x="1407390" y="231252"/>
        <a:ext cx="2326150" cy="1163075"/>
      </dsp:txXfrm>
    </dsp:sp>
    <dsp:sp modelId="{61DEAA2D-7285-4F05-A977-F2B1ED8C69D9}">
      <dsp:nvSpPr>
        <dsp:cNvPr id="0" name=""/>
        <dsp:cNvSpPr/>
      </dsp:nvSpPr>
      <dsp:spPr>
        <a:xfrm>
          <a:off x="69" y="1882818"/>
          <a:ext cx="2326150" cy="116307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CL" sz="2000" b="1" kern="1200" dirty="0"/>
            <a:t>Románico</a:t>
          </a:r>
        </a:p>
      </dsp:txBody>
      <dsp:txXfrm>
        <a:off x="69" y="1882818"/>
        <a:ext cx="2326150" cy="1163075"/>
      </dsp:txXfrm>
    </dsp:sp>
    <dsp:sp modelId="{0A98C249-50A5-4DE5-9084-21A2919278AF}">
      <dsp:nvSpPr>
        <dsp:cNvPr id="0" name=""/>
        <dsp:cNvSpPr/>
      </dsp:nvSpPr>
      <dsp:spPr>
        <a:xfrm>
          <a:off x="581607" y="3534385"/>
          <a:ext cx="2326150" cy="116307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CL" sz="2000" kern="1200" dirty="0"/>
            <a:t>-Gruesos muros</a:t>
          </a:r>
        </a:p>
        <a:p>
          <a:pPr marL="0" lvl="0" indent="0" algn="ctr" defTabSz="889000">
            <a:lnSpc>
              <a:spcPct val="90000"/>
            </a:lnSpc>
            <a:spcBef>
              <a:spcPct val="0"/>
            </a:spcBef>
            <a:spcAft>
              <a:spcPct val="35000"/>
            </a:spcAft>
            <a:buNone/>
          </a:pPr>
          <a:r>
            <a:rPr lang="es-CL" sz="2000" kern="1200" dirty="0"/>
            <a:t>-Escasas ventanas</a:t>
          </a:r>
        </a:p>
        <a:p>
          <a:pPr marL="0" lvl="0" indent="0" algn="ctr" defTabSz="889000">
            <a:lnSpc>
              <a:spcPct val="90000"/>
            </a:lnSpc>
            <a:spcBef>
              <a:spcPct val="0"/>
            </a:spcBef>
            <a:spcAft>
              <a:spcPct val="35000"/>
            </a:spcAft>
            <a:buNone/>
          </a:pPr>
          <a:r>
            <a:rPr lang="es-CL" sz="2000" kern="1200" dirty="0"/>
            <a:t>-Esculturas y pinturas</a:t>
          </a:r>
        </a:p>
      </dsp:txBody>
      <dsp:txXfrm>
        <a:off x="581607" y="3534385"/>
        <a:ext cx="2326150" cy="1163075"/>
      </dsp:txXfrm>
    </dsp:sp>
    <dsp:sp modelId="{30FB4BD6-60C9-47B0-977A-570EC8A1BCB7}">
      <dsp:nvSpPr>
        <dsp:cNvPr id="0" name=""/>
        <dsp:cNvSpPr/>
      </dsp:nvSpPr>
      <dsp:spPr>
        <a:xfrm>
          <a:off x="2814711" y="1882818"/>
          <a:ext cx="2326150" cy="116307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CL" sz="2000" b="1" kern="1200" dirty="0"/>
            <a:t>Gótico</a:t>
          </a:r>
        </a:p>
      </dsp:txBody>
      <dsp:txXfrm>
        <a:off x="2814711" y="1882818"/>
        <a:ext cx="2326150" cy="1163075"/>
      </dsp:txXfrm>
    </dsp:sp>
    <dsp:sp modelId="{5D395DFB-E2A7-4531-9F04-20F4388C3545}">
      <dsp:nvSpPr>
        <dsp:cNvPr id="0" name=""/>
        <dsp:cNvSpPr/>
      </dsp:nvSpPr>
      <dsp:spPr>
        <a:xfrm>
          <a:off x="3396249" y="3534385"/>
          <a:ext cx="2326150" cy="116307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CL" sz="2000" kern="1200" dirty="0"/>
            <a:t>-Muros menos gruesos</a:t>
          </a:r>
        </a:p>
        <a:p>
          <a:pPr marL="0" lvl="0" indent="0" algn="ctr" defTabSz="889000">
            <a:lnSpc>
              <a:spcPct val="90000"/>
            </a:lnSpc>
            <a:spcBef>
              <a:spcPct val="0"/>
            </a:spcBef>
            <a:spcAft>
              <a:spcPct val="35000"/>
            </a:spcAft>
            <a:buNone/>
          </a:pPr>
          <a:r>
            <a:rPr lang="es-CL" sz="2000" kern="1200" dirty="0"/>
            <a:t>-Construcción en altura</a:t>
          </a:r>
        </a:p>
        <a:p>
          <a:pPr marL="0" lvl="0" indent="0" algn="ctr" defTabSz="889000">
            <a:lnSpc>
              <a:spcPct val="90000"/>
            </a:lnSpc>
            <a:spcBef>
              <a:spcPct val="0"/>
            </a:spcBef>
            <a:spcAft>
              <a:spcPct val="35000"/>
            </a:spcAft>
            <a:buNone/>
          </a:pPr>
          <a:r>
            <a:rPr lang="es-CL" sz="2000" kern="1200" dirty="0"/>
            <a:t>-Grandes vitrales</a:t>
          </a:r>
        </a:p>
      </dsp:txBody>
      <dsp:txXfrm>
        <a:off x="3396249" y="3534385"/>
        <a:ext cx="2326150" cy="116307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3/18/2020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3/18/2020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3/18/2020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3/18/2020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5A61015F-7CC6-4D0A-9D87-873EA4C304CC}" type="datetimeFigureOut">
              <a:rPr lang="en-US" dirty="0"/>
              <a:t>3/18/2020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3/18/2020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1024128" y="2967788"/>
            <a:ext cx="4754880" cy="334157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s-ES"/>
              <a:t>Editar el estilo de texto del patrón</a:t>
            </a:r>
          </a:p>
        </p:txBody>
      </p:sp>
      <p:sp>
        <p:nvSpPr>
          <p:cNvPr id="6" name="Content Placeholder 5"/>
          <p:cNvSpPr>
            <a:spLocks noGrp="1"/>
          </p:cNvSpPr>
          <p:nvPr>
            <p:ph sz="quarter" idx="4"/>
          </p:nvPr>
        </p:nvSpPr>
        <p:spPr>
          <a:xfrm>
            <a:off x="5990888" y="2967788"/>
            <a:ext cx="4754880" cy="334157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3/18/2020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3/18/2020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3/18/2020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05C68B11-C5A8-448C-8CE9-B1A273C79CFC}" type="datetimeFigureOut">
              <a:rPr lang="en-US" dirty="0"/>
              <a:t>3/18/2020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C7616CA0-919D-4A49-9C8A-62FDFB3A5183}" type="datetimeFigureOut">
              <a:rPr lang="en-US" dirty="0"/>
              <a:t>3/18/2020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‹Nº›</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3/18/2020</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‹Nº›</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png"/><Relationship Id="rId7" Type="http://schemas.openxmlformats.org/officeDocument/2006/relationships/diagramColors" Target="../diagrams/colors1.xm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04800" y="4973991"/>
            <a:ext cx="7772400" cy="1463040"/>
          </a:xfrm>
        </p:spPr>
        <p:txBody>
          <a:bodyPr>
            <a:normAutofit/>
          </a:bodyPr>
          <a:lstStyle/>
          <a:p>
            <a:r>
              <a:rPr lang="es-CL" b="1" dirty="0">
                <a:effectLst>
                  <a:outerShdw blurRad="38100" dist="38100" dir="2700000" algn="tl">
                    <a:srgbClr val="000000">
                      <a:alpha val="43137"/>
                    </a:srgbClr>
                  </a:outerShdw>
                </a:effectLst>
              </a:rPr>
              <a:t>BAJA EDAD MEDIA</a:t>
            </a:r>
            <a:br>
              <a:rPr lang="es-CL" b="1" dirty="0">
                <a:effectLst>
                  <a:outerShdw blurRad="38100" dist="38100" dir="2700000" algn="tl">
                    <a:srgbClr val="000000">
                      <a:alpha val="43137"/>
                    </a:srgbClr>
                  </a:outerShdw>
                </a:effectLst>
              </a:rPr>
            </a:br>
            <a:endParaRPr lang="es-CL" b="1" dirty="0">
              <a:effectLst>
                <a:outerShdw blurRad="38100" dist="38100" dir="2700000" algn="tl">
                  <a:srgbClr val="000000">
                    <a:alpha val="43137"/>
                  </a:srgbClr>
                </a:outerShdw>
              </a:effectLst>
            </a:endParaRPr>
          </a:p>
        </p:txBody>
      </p:sp>
      <p:sp>
        <p:nvSpPr>
          <p:cNvPr id="5" name="4 Marcador de texto"/>
          <p:cNvSpPr>
            <a:spLocks noGrp="1"/>
          </p:cNvSpPr>
          <p:nvPr>
            <p:ph type="body" idx="1"/>
          </p:nvPr>
        </p:nvSpPr>
        <p:spPr/>
        <p:txBody>
          <a:bodyPr>
            <a:normAutofit lnSpcReduction="10000"/>
          </a:bodyPr>
          <a:lstStyle/>
          <a:p>
            <a:pPr algn="ctr"/>
            <a:r>
              <a:rPr lang="es-CL" b="1" dirty="0"/>
              <a:t>Objetivo: </a:t>
            </a:r>
            <a:r>
              <a:rPr lang="es-CL" dirty="0"/>
              <a:t>Caracterizar los cambios que se desarrollan en Europa hacia s. XII-XV, en el aspecto social, económico y cultural</a:t>
            </a:r>
          </a:p>
          <a:p>
            <a:endParaRPr lang="es-CL" b="1" dirty="0"/>
          </a:p>
        </p:txBody>
      </p:sp>
      <p:pic>
        <p:nvPicPr>
          <p:cNvPr id="6" name="Imagen 3"/>
          <p:cNvPicPr>
            <a:picLocks noChangeAspect="1"/>
          </p:cNvPicPr>
          <p:nvPr/>
        </p:nvPicPr>
        <p:blipFill>
          <a:blip r:embed="rId2"/>
          <a:stretch>
            <a:fillRect/>
          </a:stretch>
        </p:blipFill>
        <p:spPr>
          <a:xfrm>
            <a:off x="0" y="0"/>
            <a:ext cx="12192000" cy="4752109"/>
          </a:xfrm>
          <a:prstGeom prst="rect">
            <a:avLst/>
          </a:prstGeom>
        </p:spPr>
      </p:pic>
      <p:sp>
        <p:nvSpPr>
          <p:cNvPr id="7" name="6 CuadroTexto"/>
          <p:cNvSpPr txBox="1"/>
          <p:nvPr/>
        </p:nvSpPr>
        <p:spPr>
          <a:xfrm>
            <a:off x="1607128" y="5680363"/>
            <a:ext cx="7370618" cy="523220"/>
          </a:xfrm>
          <a:prstGeom prst="rect">
            <a:avLst/>
          </a:prstGeom>
          <a:noFill/>
        </p:spPr>
        <p:txBody>
          <a:bodyPr wrap="square" rtlCol="0">
            <a:spAutoFit/>
          </a:bodyPr>
          <a:lstStyle/>
          <a:p>
            <a:r>
              <a:rPr lang="es-CL" sz="2800" b="1" dirty="0">
                <a:effectLst>
                  <a:outerShdw blurRad="38100" dist="38100" dir="2700000" algn="tl">
                    <a:srgbClr val="000000">
                      <a:alpha val="43137"/>
                    </a:srgbClr>
                  </a:outerShdw>
                </a:effectLst>
              </a:rPr>
              <a:t>Resurgimiento urbano, económico y cultural</a:t>
            </a:r>
            <a:endParaRPr lang="es-CL" sz="2800" dirty="0"/>
          </a:p>
        </p:txBody>
      </p:sp>
    </p:spTree>
    <p:extLst>
      <p:ext uri="{BB962C8B-B14F-4D97-AF65-F5344CB8AC3E}">
        <p14:creationId xmlns:p14="http://schemas.microsoft.com/office/powerpoint/2010/main" val="4233204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sp>
        <p:nvSpPr>
          <p:cNvPr id="3" name="Marcador de contenido 2"/>
          <p:cNvSpPr>
            <a:spLocks noGrp="1"/>
          </p:cNvSpPr>
          <p:nvPr>
            <p:ph idx="1"/>
          </p:nvPr>
        </p:nvSpPr>
        <p:spPr/>
        <p:txBody>
          <a:bodyPr/>
          <a:lstStyle/>
          <a:p>
            <a:endParaRPr lang="es-CL"/>
          </a:p>
        </p:txBody>
      </p:sp>
      <p:pic>
        <p:nvPicPr>
          <p:cNvPr id="4098" name="Picture 2" descr="http://image.slidesharecdn.com/cambiospolticosysocialesdurantelabajaedadmedia-111106070809-phpapp01/95/cambios-polticos-y-sociales-durante-la-baja-edad-media-5-728.jpg?cb=13205639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55" y="0"/>
            <a:ext cx="1103719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161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89739" y="452964"/>
            <a:ext cx="10058400" cy="978408"/>
          </a:xfrm>
        </p:spPr>
        <p:txBody>
          <a:bodyPr/>
          <a:lstStyle/>
          <a:p>
            <a:r>
              <a:rPr lang="es-CL" b="1" dirty="0">
                <a:effectLst>
                  <a:outerShdw blurRad="38100" dist="38100" dir="2700000" algn="tl">
                    <a:srgbClr val="000000">
                      <a:alpha val="43137"/>
                    </a:srgbClr>
                  </a:outerShdw>
                </a:effectLst>
              </a:rPr>
              <a:t>Transformaciones culturales</a:t>
            </a:r>
          </a:p>
        </p:txBody>
      </p:sp>
      <p:sp>
        <p:nvSpPr>
          <p:cNvPr id="3" name="2 Marcador de contenido"/>
          <p:cNvSpPr>
            <a:spLocks noGrp="1"/>
          </p:cNvSpPr>
          <p:nvPr>
            <p:ph idx="1"/>
          </p:nvPr>
        </p:nvSpPr>
        <p:spPr>
          <a:xfrm>
            <a:off x="625712" y="1912402"/>
            <a:ext cx="11130860" cy="4050792"/>
          </a:xfrm>
        </p:spPr>
        <p:txBody>
          <a:bodyPr/>
          <a:lstStyle/>
          <a:p>
            <a:pPr>
              <a:buFont typeface="Wingdings" pitchFamily="2" charset="2"/>
              <a:buChar char="v"/>
            </a:pPr>
            <a:r>
              <a:rPr lang="es-CL" dirty="0"/>
              <a:t>Gracias al desarrollo del comercio y las ciudades se produce un mayor intercambio cultural con Oriente</a:t>
            </a:r>
          </a:p>
          <a:p>
            <a:pPr>
              <a:buFont typeface="Wingdings" pitchFamily="2" charset="2"/>
              <a:buChar char="v"/>
            </a:pPr>
            <a:r>
              <a:rPr lang="es-CL" dirty="0"/>
              <a:t>-China: papel y pólvora</a:t>
            </a:r>
          </a:p>
          <a:p>
            <a:pPr>
              <a:buFont typeface="Wingdings" pitchFamily="2" charset="2"/>
              <a:buChar char="v"/>
            </a:pPr>
            <a:r>
              <a:rPr lang="es-CL" dirty="0"/>
              <a:t>-Números “arábigos”</a:t>
            </a:r>
          </a:p>
          <a:p>
            <a:pPr>
              <a:buFont typeface="Wingdings" pitchFamily="2" charset="2"/>
              <a:buChar char="v"/>
            </a:pPr>
            <a:r>
              <a:rPr lang="es-CL" dirty="0"/>
              <a:t>Diversos ámbitos de la sociedad irán cambiando hacia fines de la Edad Media</a:t>
            </a:r>
          </a:p>
          <a:p>
            <a:pPr>
              <a:buFont typeface="Wingdings" pitchFamily="2" charset="2"/>
              <a:buChar char="v"/>
            </a:pPr>
            <a:r>
              <a:rPr lang="es-CL" dirty="0"/>
              <a:t>Desarrollo encabezado por clérigos</a:t>
            </a:r>
          </a:p>
        </p:txBody>
      </p:sp>
      <p:pic>
        <p:nvPicPr>
          <p:cNvPr id="5" name="Imagen 3"/>
          <p:cNvPicPr>
            <a:picLocks noChangeAspect="1"/>
          </p:cNvPicPr>
          <p:nvPr/>
        </p:nvPicPr>
        <p:blipFill>
          <a:blip r:embed="rId2"/>
          <a:stretch>
            <a:fillRect/>
          </a:stretch>
        </p:blipFill>
        <p:spPr>
          <a:xfrm>
            <a:off x="7715496" y="4156364"/>
            <a:ext cx="3880757" cy="2701636"/>
          </a:xfrm>
          <a:prstGeom prst="rect">
            <a:avLst/>
          </a:prstGeom>
          <a:ln>
            <a:noFill/>
          </a:ln>
          <a:effectLst>
            <a:softEdge rad="112500"/>
          </a:effectLst>
        </p:spPr>
      </p:pic>
    </p:spTree>
    <p:extLst>
      <p:ext uri="{BB962C8B-B14F-4D97-AF65-F5344CB8AC3E}">
        <p14:creationId xmlns:p14="http://schemas.microsoft.com/office/powerpoint/2010/main" val="1435188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9848" y="484632"/>
            <a:ext cx="4103043" cy="769402"/>
          </a:xfrm>
        </p:spPr>
        <p:style>
          <a:lnRef idx="2">
            <a:schemeClr val="accent1"/>
          </a:lnRef>
          <a:fillRef idx="1">
            <a:schemeClr val="lt1"/>
          </a:fillRef>
          <a:effectRef idx="0">
            <a:schemeClr val="accent1"/>
          </a:effectRef>
          <a:fontRef idx="minor">
            <a:schemeClr val="dk1"/>
          </a:fontRef>
        </p:style>
        <p:txBody>
          <a:bodyPr>
            <a:normAutofit/>
          </a:bodyPr>
          <a:lstStyle/>
          <a:p>
            <a:pPr algn="ctr"/>
            <a:r>
              <a:rPr lang="es-CL" b="1" dirty="0">
                <a:effectLst>
                  <a:outerShdw blurRad="38100" dist="38100" dir="2700000" algn="tl">
                    <a:srgbClr val="000000">
                      <a:alpha val="43137"/>
                    </a:srgbClr>
                  </a:outerShdw>
                </a:effectLst>
              </a:rPr>
              <a:t>EDUCACIÓN</a:t>
            </a:r>
          </a:p>
        </p:txBody>
      </p:sp>
      <p:sp>
        <p:nvSpPr>
          <p:cNvPr id="3" name="Marcador de contenido 2"/>
          <p:cNvSpPr>
            <a:spLocks noGrp="1"/>
          </p:cNvSpPr>
          <p:nvPr>
            <p:ph idx="1"/>
          </p:nvPr>
        </p:nvSpPr>
        <p:spPr>
          <a:xfrm>
            <a:off x="855315" y="1451706"/>
            <a:ext cx="10964172" cy="4050792"/>
          </a:xfrm>
        </p:spPr>
        <p:txBody>
          <a:bodyPr/>
          <a:lstStyle/>
          <a:p>
            <a:pPr algn="just"/>
            <a:r>
              <a:rPr lang="es-CL" dirty="0"/>
              <a:t>Educación formal se amplia:</a:t>
            </a:r>
          </a:p>
          <a:p>
            <a:pPr algn="just">
              <a:buFontTx/>
              <a:buChar char="-"/>
            </a:pPr>
            <a:r>
              <a:rPr lang="es-CL" b="1" dirty="0"/>
              <a:t>Escuelas monásticas y catedralicias: </a:t>
            </a:r>
            <a:r>
              <a:rPr lang="es-CL" dirty="0"/>
              <a:t>formación del clero </a:t>
            </a:r>
          </a:p>
          <a:p>
            <a:pPr algn="just">
              <a:buFontTx/>
              <a:buChar char="-"/>
            </a:pPr>
            <a:r>
              <a:rPr lang="es-CL" b="1" dirty="0"/>
              <a:t>Estudios generales: </a:t>
            </a:r>
            <a:r>
              <a:rPr lang="es-CL" dirty="0"/>
              <a:t>abierto a todas las nacionalidades y disciplinas. Supervisadas por la Iglesia y el Rey.</a:t>
            </a:r>
          </a:p>
          <a:p>
            <a:pPr algn="just">
              <a:buFontTx/>
              <a:buChar char="-"/>
            </a:pPr>
            <a:r>
              <a:rPr lang="es-CL" b="1" dirty="0"/>
              <a:t>Universidades: </a:t>
            </a:r>
            <a:r>
              <a:rPr lang="es-CL" dirty="0"/>
              <a:t>instituciones autónomas de la vigilancia del clero y reyes. Trabajo intelectual de artes liberales ( gramática, retórica, geometría, música, astronomía, entre otras)  </a:t>
            </a:r>
            <a:endParaRPr lang="es-CL" b="1" dirty="0"/>
          </a:p>
        </p:txBody>
      </p:sp>
      <p:pic>
        <p:nvPicPr>
          <p:cNvPr id="4" name="Imagen 3"/>
          <p:cNvPicPr>
            <a:picLocks noChangeAspect="1"/>
          </p:cNvPicPr>
          <p:nvPr/>
        </p:nvPicPr>
        <p:blipFill>
          <a:blip r:embed="rId2"/>
          <a:srcRect t="779"/>
          <a:stretch>
            <a:fillRect/>
          </a:stretch>
        </p:blipFill>
        <p:spPr>
          <a:xfrm>
            <a:off x="3799589" y="3953814"/>
            <a:ext cx="3711492" cy="271100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99050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r>
              <a:rPr lang="es-CL" dirty="0"/>
              <a:t>Universidad de Oxford</a:t>
            </a:r>
          </a:p>
        </p:txBody>
      </p:sp>
      <p:pic>
        <p:nvPicPr>
          <p:cNvPr id="4" name="Imagen 3"/>
          <p:cNvPicPr>
            <a:picLocks noChangeAspect="1"/>
          </p:cNvPicPr>
          <p:nvPr/>
        </p:nvPicPr>
        <p:blipFill>
          <a:blip r:embed="rId2"/>
          <a:stretch>
            <a:fillRect/>
          </a:stretch>
        </p:blipFill>
        <p:spPr>
          <a:xfrm>
            <a:off x="0" y="0"/>
            <a:ext cx="5286375" cy="4619625"/>
          </a:xfrm>
          <a:prstGeom prst="rect">
            <a:avLst/>
          </a:prstGeom>
          <a:ln>
            <a:noFill/>
          </a:ln>
          <a:effectLst>
            <a:outerShdw blurRad="190500" algn="tl" rotWithShape="0">
              <a:srgbClr val="000000">
                <a:alpha val="70000"/>
              </a:srgbClr>
            </a:outerShdw>
          </a:effectLst>
        </p:spPr>
      </p:pic>
      <p:pic>
        <p:nvPicPr>
          <p:cNvPr id="5" name="Imagen 4"/>
          <p:cNvPicPr>
            <a:picLocks noChangeAspect="1"/>
          </p:cNvPicPr>
          <p:nvPr/>
        </p:nvPicPr>
        <p:blipFill>
          <a:blip r:embed="rId3"/>
          <a:stretch>
            <a:fillRect/>
          </a:stretch>
        </p:blipFill>
        <p:spPr>
          <a:xfrm>
            <a:off x="6113417" y="2800545"/>
            <a:ext cx="6078583" cy="4057455"/>
          </a:xfrm>
          <a:prstGeom prst="rect">
            <a:avLst/>
          </a:prstGeom>
          <a:ln>
            <a:noFill/>
          </a:ln>
          <a:effectLst>
            <a:outerShdw blurRad="190500" algn="tl" rotWithShape="0">
              <a:srgbClr val="000000">
                <a:alpha val="70000"/>
              </a:srgbClr>
            </a:outerShdw>
          </a:effectLst>
        </p:spPr>
      </p:pic>
      <p:sp>
        <p:nvSpPr>
          <p:cNvPr id="6" name="5 CuadroTexto"/>
          <p:cNvSpPr txBox="1"/>
          <p:nvPr/>
        </p:nvSpPr>
        <p:spPr>
          <a:xfrm>
            <a:off x="6910252" y="1201783"/>
            <a:ext cx="4127863" cy="646331"/>
          </a:xfrm>
          <a:prstGeom prst="rect">
            <a:avLst/>
          </a:prstGeom>
          <a:noFill/>
        </p:spPr>
        <p:txBody>
          <a:bodyPr wrap="square" rtlCol="0">
            <a:spAutoFit/>
          </a:bodyPr>
          <a:lstStyle/>
          <a:p>
            <a:r>
              <a:rPr lang="es-CL" b="1" dirty="0"/>
              <a:t>Primeras Universidades: </a:t>
            </a:r>
          </a:p>
          <a:p>
            <a:r>
              <a:rPr lang="es-CL" dirty="0"/>
              <a:t>Bolonia, Paris, Oxford</a:t>
            </a:r>
          </a:p>
        </p:txBody>
      </p:sp>
    </p:spTree>
    <p:extLst>
      <p:ext uri="{BB962C8B-B14F-4D97-AF65-F5344CB8AC3E}">
        <p14:creationId xmlns:p14="http://schemas.microsoft.com/office/powerpoint/2010/main" val="3136258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8053" y="274043"/>
            <a:ext cx="5605272" cy="926157"/>
          </a:xfrm>
        </p:spPr>
        <p:style>
          <a:lnRef idx="2">
            <a:schemeClr val="accent1"/>
          </a:lnRef>
          <a:fillRef idx="1">
            <a:schemeClr val="lt1"/>
          </a:fillRef>
          <a:effectRef idx="0">
            <a:schemeClr val="accent1"/>
          </a:effectRef>
          <a:fontRef idx="minor">
            <a:schemeClr val="dk1"/>
          </a:fontRef>
        </p:style>
        <p:txBody>
          <a:bodyPr/>
          <a:lstStyle/>
          <a:p>
            <a:pPr algn="ctr"/>
            <a:r>
              <a:rPr lang="es-CL" b="1" dirty="0">
                <a:effectLst>
                  <a:outerShdw blurRad="38100" dist="38100" dir="2700000" algn="tl">
                    <a:srgbClr val="000000">
                      <a:alpha val="43137"/>
                    </a:srgbClr>
                  </a:outerShdw>
                </a:effectLst>
              </a:rPr>
              <a:t>ARQUITECTURA</a:t>
            </a:r>
          </a:p>
        </p:txBody>
      </p:sp>
      <p:pic>
        <p:nvPicPr>
          <p:cNvPr id="4" name="Imagen 3"/>
          <p:cNvPicPr>
            <a:picLocks noChangeAspect="1"/>
          </p:cNvPicPr>
          <p:nvPr/>
        </p:nvPicPr>
        <p:blipFill>
          <a:blip r:embed="rId2"/>
          <a:stretch>
            <a:fillRect/>
          </a:stretch>
        </p:blipFill>
        <p:spPr>
          <a:xfrm>
            <a:off x="6714309" y="1"/>
            <a:ext cx="5477691" cy="4049486"/>
          </a:xfrm>
          <a:prstGeom prst="rect">
            <a:avLst/>
          </a:prstGeom>
        </p:spPr>
      </p:pic>
      <p:pic>
        <p:nvPicPr>
          <p:cNvPr id="6" name="Imagen 5"/>
          <p:cNvPicPr>
            <a:picLocks noChangeAspect="1"/>
          </p:cNvPicPr>
          <p:nvPr/>
        </p:nvPicPr>
        <p:blipFill>
          <a:blip r:embed="rId3"/>
          <a:stretch>
            <a:fillRect/>
          </a:stretch>
        </p:blipFill>
        <p:spPr>
          <a:xfrm>
            <a:off x="6723154" y="3958046"/>
            <a:ext cx="5468846" cy="2899954"/>
          </a:xfrm>
          <a:prstGeom prst="rect">
            <a:avLst/>
          </a:prstGeom>
        </p:spPr>
      </p:pic>
      <p:sp>
        <p:nvSpPr>
          <p:cNvPr id="5" name="Marcador de contenido 4"/>
          <p:cNvSpPr>
            <a:spLocks noGrp="1"/>
          </p:cNvSpPr>
          <p:nvPr>
            <p:ph idx="1"/>
          </p:nvPr>
        </p:nvSpPr>
        <p:spPr>
          <a:xfrm>
            <a:off x="7758031" y="6497465"/>
            <a:ext cx="3940910" cy="360535"/>
          </a:xfrm>
        </p:spPr>
        <p:style>
          <a:lnRef idx="2">
            <a:schemeClr val="accent1"/>
          </a:lnRef>
          <a:fillRef idx="1">
            <a:schemeClr val="lt1"/>
          </a:fillRef>
          <a:effectRef idx="0">
            <a:schemeClr val="accent1"/>
          </a:effectRef>
          <a:fontRef idx="minor">
            <a:schemeClr val="dk1"/>
          </a:fontRef>
        </p:style>
        <p:txBody>
          <a:bodyPr>
            <a:normAutofit lnSpcReduction="10000"/>
          </a:bodyPr>
          <a:lstStyle/>
          <a:p>
            <a:pPr>
              <a:buNone/>
            </a:pPr>
            <a:r>
              <a:rPr lang="es-CL" dirty="0"/>
              <a:t>Catedral de San Martín, España</a:t>
            </a:r>
          </a:p>
        </p:txBody>
      </p:sp>
      <p:graphicFrame>
        <p:nvGraphicFramePr>
          <p:cNvPr id="8" name="7 Diagrama"/>
          <p:cNvGraphicFramePr/>
          <p:nvPr/>
        </p:nvGraphicFramePr>
        <p:xfrm>
          <a:off x="394996" y="1585130"/>
          <a:ext cx="5722469" cy="49287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78714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5159829" cy="5369417"/>
          </a:xfrm>
          <a:prstGeom prst="rect">
            <a:avLst/>
          </a:prstGeom>
        </p:spPr>
      </p:pic>
      <p:pic>
        <p:nvPicPr>
          <p:cNvPr id="5" name="Imagen 4"/>
          <p:cNvPicPr>
            <a:picLocks noChangeAspect="1"/>
          </p:cNvPicPr>
          <p:nvPr/>
        </p:nvPicPr>
        <p:blipFill>
          <a:blip r:embed="rId3"/>
          <a:stretch>
            <a:fillRect/>
          </a:stretch>
        </p:blipFill>
        <p:spPr>
          <a:xfrm>
            <a:off x="5138268" y="2137321"/>
            <a:ext cx="7053732" cy="4720679"/>
          </a:xfrm>
          <a:prstGeom prst="rect">
            <a:avLst/>
          </a:prstGeom>
        </p:spPr>
      </p:pic>
      <p:sp>
        <p:nvSpPr>
          <p:cNvPr id="7" name="Marcador de contenido 2"/>
          <p:cNvSpPr txBox="1">
            <a:spLocks/>
          </p:cNvSpPr>
          <p:nvPr/>
        </p:nvSpPr>
        <p:spPr>
          <a:xfrm>
            <a:off x="5833437" y="680140"/>
            <a:ext cx="4883869" cy="887403"/>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s-CL" dirty="0"/>
              <a:t>Catedral de Burgos, España</a:t>
            </a:r>
          </a:p>
          <a:p>
            <a:r>
              <a:rPr lang="es-CL" dirty="0"/>
              <a:t>Saint Denis, Francia</a:t>
            </a:r>
          </a:p>
          <a:p>
            <a:endParaRPr lang="es-CL" dirty="0"/>
          </a:p>
        </p:txBody>
      </p:sp>
    </p:spTree>
    <p:extLst>
      <p:ext uri="{BB962C8B-B14F-4D97-AF65-F5344CB8AC3E}">
        <p14:creationId xmlns:p14="http://schemas.microsoft.com/office/powerpoint/2010/main" val="2004819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L" b="1" dirty="0">
                <a:effectLst>
                  <a:outerShdw blurRad="38100" dist="38100" dir="2700000" algn="tl">
                    <a:srgbClr val="000000">
                      <a:alpha val="43137"/>
                    </a:srgbClr>
                  </a:outerShdw>
                </a:effectLst>
              </a:rPr>
              <a:t>¿qué sector social están representando las imágenes? </a:t>
            </a:r>
          </a:p>
        </p:txBody>
      </p:sp>
      <p:pic>
        <p:nvPicPr>
          <p:cNvPr id="6146" name="Picture 2" descr="http://elmonomudo.com/wp-content/uploads/2012/11/cambistas-edad-med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458" y="2403565"/>
            <a:ext cx="5752332" cy="3971109"/>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3"/>
          <a:srcRect t="13639"/>
          <a:stretch>
            <a:fillRect/>
          </a:stretch>
        </p:blipFill>
        <p:spPr>
          <a:xfrm>
            <a:off x="6140367" y="2377440"/>
            <a:ext cx="5734855" cy="3997234"/>
          </a:xfrm>
          <a:prstGeom prst="rect">
            <a:avLst/>
          </a:prstGeom>
        </p:spPr>
      </p:pic>
    </p:spTree>
    <p:extLst>
      <p:ext uri="{BB962C8B-B14F-4D97-AF65-F5344CB8AC3E}">
        <p14:creationId xmlns:p14="http://schemas.microsoft.com/office/powerpoint/2010/main" val="2371060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023359" y="692331"/>
            <a:ext cx="3696789"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CL" b="1" dirty="0"/>
              <a:t>Expansión europea S. XII-XIV</a:t>
            </a:r>
          </a:p>
        </p:txBody>
      </p:sp>
      <p:sp>
        <p:nvSpPr>
          <p:cNvPr id="5" name="4 CuadroTexto"/>
          <p:cNvSpPr txBox="1"/>
          <p:nvPr/>
        </p:nvSpPr>
        <p:spPr>
          <a:xfrm>
            <a:off x="2913016" y="1867990"/>
            <a:ext cx="2259875"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CL" dirty="0"/>
              <a:t>Incorporación de nuevas tierras</a:t>
            </a:r>
          </a:p>
        </p:txBody>
      </p:sp>
      <p:sp>
        <p:nvSpPr>
          <p:cNvPr id="6" name="5 CuadroTexto"/>
          <p:cNvSpPr txBox="1"/>
          <p:nvPr/>
        </p:nvSpPr>
        <p:spPr>
          <a:xfrm>
            <a:off x="2050869" y="3487782"/>
            <a:ext cx="2638699"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CL" dirty="0"/>
              <a:t>Mayor producción de alimento</a:t>
            </a:r>
          </a:p>
        </p:txBody>
      </p:sp>
      <p:sp>
        <p:nvSpPr>
          <p:cNvPr id="7" name="6 CuadroTexto"/>
          <p:cNvSpPr txBox="1"/>
          <p:nvPr/>
        </p:nvSpPr>
        <p:spPr>
          <a:xfrm>
            <a:off x="5721532" y="3304903"/>
            <a:ext cx="1515292"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CL" dirty="0"/>
              <a:t>Crecimiento de las ciudades</a:t>
            </a:r>
          </a:p>
        </p:txBody>
      </p:sp>
      <p:sp>
        <p:nvSpPr>
          <p:cNvPr id="8" name="7 CuadroTexto"/>
          <p:cNvSpPr txBox="1"/>
          <p:nvPr/>
        </p:nvSpPr>
        <p:spPr>
          <a:xfrm>
            <a:off x="5773783" y="4963886"/>
            <a:ext cx="13716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CL" dirty="0"/>
              <a:t>Cambios culturales</a:t>
            </a:r>
          </a:p>
        </p:txBody>
      </p:sp>
      <p:sp>
        <p:nvSpPr>
          <p:cNvPr id="9" name="8 CuadroTexto"/>
          <p:cNvSpPr txBox="1"/>
          <p:nvPr/>
        </p:nvSpPr>
        <p:spPr>
          <a:xfrm>
            <a:off x="8098972" y="1867989"/>
            <a:ext cx="3278777"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CL" dirty="0"/>
              <a:t>Surgimiento de una economía monetaria</a:t>
            </a:r>
          </a:p>
        </p:txBody>
      </p:sp>
      <p:sp>
        <p:nvSpPr>
          <p:cNvPr id="10" name="9 CuadroTexto"/>
          <p:cNvSpPr txBox="1"/>
          <p:nvPr/>
        </p:nvSpPr>
        <p:spPr>
          <a:xfrm>
            <a:off x="8399417" y="3174274"/>
            <a:ext cx="1972491"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CL" dirty="0"/>
              <a:t>Debilitamiento de las relaciones feudales</a:t>
            </a:r>
          </a:p>
        </p:txBody>
      </p:sp>
      <p:sp>
        <p:nvSpPr>
          <p:cNvPr id="11" name="10 Rectángulo"/>
          <p:cNvSpPr/>
          <p:nvPr/>
        </p:nvSpPr>
        <p:spPr>
          <a:xfrm>
            <a:off x="783771" y="1841863"/>
            <a:ext cx="1854926" cy="653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11 Rectángulo"/>
          <p:cNvSpPr/>
          <p:nvPr/>
        </p:nvSpPr>
        <p:spPr>
          <a:xfrm>
            <a:off x="5390605" y="1876697"/>
            <a:ext cx="1793966" cy="653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cxnSp>
        <p:nvCxnSpPr>
          <p:cNvPr id="14" name="13 Conector recto de flecha"/>
          <p:cNvCxnSpPr/>
          <p:nvPr/>
        </p:nvCxnSpPr>
        <p:spPr>
          <a:xfrm rot="5400000">
            <a:off x="4225835" y="1456508"/>
            <a:ext cx="666205"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6" name="15 Conector recto"/>
          <p:cNvCxnSpPr/>
          <p:nvPr/>
        </p:nvCxnSpPr>
        <p:spPr>
          <a:xfrm>
            <a:off x="1449977" y="1384663"/>
            <a:ext cx="5538652" cy="158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17 Conector recto de flecha"/>
          <p:cNvCxnSpPr/>
          <p:nvPr/>
        </p:nvCxnSpPr>
        <p:spPr>
          <a:xfrm rot="5400000">
            <a:off x="1240972" y="1593668"/>
            <a:ext cx="391885"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9" name="18 Conector recto de flecha"/>
          <p:cNvCxnSpPr/>
          <p:nvPr/>
        </p:nvCxnSpPr>
        <p:spPr>
          <a:xfrm rot="5400000">
            <a:off x="6788334" y="1589314"/>
            <a:ext cx="391885"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1" name="20 Conector angular"/>
          <p:cNvCxnSpPr>
            <a:endCxn id="6" idx="1"/>
          </p:cNvCxnSpPr>
          <p:nvPr/>
        </p:nvCxnSpPr>
        <p:spPr>
          <a:xfrm rot="16200000" flipH="1">
            <a:off x="1093246" y="2853324"/>
            <a:ext cx="1289023" cy="626224"/>
          </a:xfrm>
          <a:prstGeom prst="bentConnector2">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a:stCxn id="6" idx="2"/>
          </p:cNvCxnSpPr>
          <p:nvPr/>
        </p:nvCxnSpPr>
        <p:spPr>
          <a:xfrm rot="16200000" flipH="1">
            <a:off x="3112086" y="4392245"/>
            <a:ext cx="516267" cy="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26" name="25 Rectángulo"/>
          <p:cNvSpPr/>
          <p:nvPr/>
        </p:nvSpPr>
        <p:spPr>
          <a:xfrm>
            <a:off x="2473235" y="4727517"/>
            <a:ext cx="1793966" cy="653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cxnSp>
        <p:nvCxnSpPr>
          <p:cNvPr id="28" name="27 Conector recto de flecha"/>
          <p:cNvCxnSpPr/>
          <p:nvPr/>
        </p:nvCxnSpPr>
        <p:spPr>
          <a:xfrm rot="5400000">
            <a:off x="6302829" y="2919548"/>
            <a:ext cx="561703"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30" name="29 Conector recto de flecha"/>
          <p:cNvCxnSpPr/>
          <p:nvPr/>
        </p:nvCxnSpPr>
        <p:spPr>
          <a:xfrm>
            <a:off x="4846320" y="3749040"/>
            <a:ext cx="757646"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32" name="31 Conector recto de flecha"/>
          <p:cNvCxnSpPr/>
          <p:nvPr/>
        </p:nvCxnSpPr>
        <p:spPr>
          <a:xfrm flipV="1">
            <a:off x="4532811" y="4389120"/>
            <a:ext cx="1058092" cy="64008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34" name="33 Conector recto de flecha"/>
          <p:cNvCxnSpPr/>
          <p:nvPr/>
        </p:nvCxnSpPr>
        <p:spPr>
          <a:xfrm rot="16200000" flipH="1">
            <a:off x="6263640" y="4630781"/>
            <a:ext cx="522517" cy="1306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38" name="37 Conector recto de flecha"/>
          <p:cNvCxnSpPr/>
          <p:nvPr/>
        </p:nvCxnSpPr>
        <p:spPr>
          <a:xfrm>
            <a:off x="7406640" y="2142309"/>
            <a:ext cx="457200"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40" name="39 Conector recto de flecha"/>
          <p:cNvCxnSpPr/>
          <p:nvPr/>
        </p:nvCxnSpPr>
        <p:spPr>
          <a:xfrm>
            <a:off x="7393577" y="3605349"/>
            <a:ext cx="757646"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42" name="41 Conector recto de flecha"/>
          <p:cNvCxnSpPr/>
          <p:nvPr/>
        </p:nvCxnSpPr>
        <p:spPr>
          <a:xfrm rot="16200000" flipH="1">
            <a:off x="9235440" y="2847703"/>
            <a:ext cx="457200" cy="1306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43" name="42 Rectángulo"/>
          <p:cNvSpPr/>
          <p:nvPr/>
        </p:nvSpPr>
        <p:spPr>
          <a:xfrm>
            <a:off x="8469085" y="4576354"/>
            <a:ext cx="1793966" cy="653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cxnSp>
        <p:nvCxnSpPr>
          <p:cNvPr id="45" name="44 Conector recto de flecha"/>
          <p:cNvCxnSpPr/>
          <p:nvPr/>
        </p:nvCxnSpPr>
        <p:spPr>
          <a:xfrm rot="10800000">
            <a:off x="7406641" y="5225143"/>
            <a:ext cx="901337"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47" name="46 Conector recto de flecha"/>
          <p:cNvCxnSpPr/>
          <p:nvPr/>
        </p:nvCxnSpPr>
        <p:spPr>
          <a:xfrm>
            <a:off x="7315200" y="4271554"/>
            <a:ext cx="914400" cy="496389"/>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49" name="48 Conector angular"/>
          <p:cNvCxnSpPr>
            <a:endCxn id="43" idx="3"/>
          </p:cNvCxnSpPr>
          <p:nvPr/>
        </p:nvCxnSpPr>
        <p:spPr>
          <a:xfrm rot="5400000">
            <a:off x="9607732" y="3185159"/>
            <a:ext cx="2373086" cy="1062447"/>
          </a:xfrm>
          <a:prstGeom prst="bentConnector2">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59" name="58 Conector recto de flecha"/>
          <p:cNvCxnSpPr/>
          <p:nvPr/>
        </p:nvCxnSpPr>
        <p:spPr>
          <a:xfrm rot="10800000">
            <a:off x="10607041" y="3526971"/>
            <a:ext cx="718457"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60" name="59 CuadroTexto"/>
          <p:cNvSpPr txBox="1"/>
          <p:nvPr/>
        </p:nvSpPr>
        <p:spPr>
          <a:xfrm>
            <a:off x="600891" y="6126481"/>
            <a:ext cx="10384972" cy="707886"/>
          </a:xfrm>
          <a:prstGeom prst="rect">
            <a:avLst/>
          </a:prstGeom>
          <a:noFill/>
        </p:spPr>
        <p:txBody>
          <a:bodyPr wrap="square" rtlCol="0">
            <a:spAutoFit/>
          </a:bodyPr>
          <a:lstStyle/>
          <a:p>
            <a:pPr algn="ctr"/>
            <a:r>
              <a:rPr lang="es-CL" sz="2000" dirty="0"/>
              <a:t>Desarrollo del Capitalismo / Aumento de la población / Innovaciones en la agricultura/ Aumento del comercio </a:t>
            </a:r>
          </a:p>
        </p:txBody>
      </p:sp>
    </p:spTree>
    <p:extLst>
      <p:ext uri="{BB962C8B-B14F-4D97-AF65-F5344CB8AC3E}">
        <p14:creationId xmlns:p14="http://schemas.microsoft.com/office/powerpoint/2010/main" val="1195153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30381" y="309093"/>
            <a:ext cx="10058400" cy="837127"/>
          </a:xfrm>
          <a:ln/>
        </p:spPr>
        <p:style>
          <a:lnRef idx="2">
            <a:schemeClr val="accent4">
              <a:shade val="50000"/>
            </a:schemeClr>
          </a:lnRef>
          <a:fillRef idx="1">
            <a:schemeClr val="accent4"/>
          </a:fillRef>
          <a:effectRef idx="0">
            <a:schemeClr val="accent4"/>
          </a:effectRef>
          <a:fontRef idx="minor">
            <a:schemeClr val="lt1"/>
          </a:fontRef>
        </p:style>
        <p:txBody>
          <a:bodyPr/>
          <a:lstStyle/>
          <a:p>
            <a:pPr algn="ctr"/>
            <a:r>
              <a:rPr lang="es-CL" b="1" dirty="0">
                <a:effectLst>
                  <a:outerShdw blurRad="38100" dist="38100" dir="2700000" algn="tl">
                    <a:srgbClr val="000000">
                      <a:alpha val="43137"/>
                    </a:srgbClr>
                  </a:outerShdw>
                </a:effectLst>
              </a:rPr>
              <a:t>Evolución política en Europa</a:t>
            </a:r>
          </a:p>
        </p:txBody>
      </p:sp>
      <p:sp>
        <p:nvSpPr>
          <p:cNvPr id="3" name="Marcador de contenido 2"/>
          <p:cNvSpPr>
            <a:spLocks noGrp="1"/>
          </p:cNvSpPr>
          <p:nvPr>
            <p:ph idx="1"/>
          </p:nvPr>
        </p:nvSpPr>
        <p:spPr>
          <a:xfrm>
            <a:off x="580448" y="1146220"/>
            <a:ext cx="11358265" cy="4108360"/>
          </a:xfrm>
        </p:spPr>
        <p:txBody>
          <a:bodyPr>
            <a:normAutofit fontScale="92500" lnSpcReduction="20000"/>
          </a:bodyPr>
          <a:lstStyle/>
          <a:p>
            <a:pPr algn="ctr"/>
            <a:r>
              <a:rPr lang="es-CL" dirty="0"/>
              <a:t>S. XII- XIII: Reyes retoman su autoridad</a:t>
            </a:r>
          </a:p>
          <a:p>
            <a:endParaRPr lang="es-CL" dirty="0">
              <a:sym typeface="Wingdings" panose="05000000000000000000" pitchFamily="2" charset="2"/>
            </a:endParaRPr>
          </a:p>
          <a:p>
            <a:pPr marL="0" indent="0" algn="ctr">
              <a:buNone/>
            </a:pPr>
            <a:r>
              <a:rPr lang="es-CL" b="1" dirty="0"/>
              <a:t>¿ Cómo pudieron terminar con el fraccionamiento político de la Alta Edad Media?</a:t>
            </a:r>
          </a:p>
          <a:p>
            <a:pPr marL="0" indent="0" algn="ctr">
              <a:buNone/>
            </a:pPr>
            <a:endParaRPr lang="es-CL" b="1" dirty="0"/>
          </a:p>
          <a:p>
            <a:pPr marL="457200" indent="-457200">
              <a:buAutoNum type="arabicPeriod"/>
            </a:pPr>
            <a:r>
              <a:rPr lang="es-CL" dirty="0"/>
              <a:t>Apoyo y </a:t>
            </a:r>
            <a:r>
              <a:rPr lang="es-CL" b="1" dirty="0"/>
              <a:t>alianzas</a:t>
            </a:r>
            <a:r>
              <a:rPr lang="es-CL" dirty="0"/>
              <a:t> con la burguesía, ahora participarán de Asambleas nacionales</a:t>
            </a:r>
          </a:p>
          <a:p>
            <a:pPr marL="457200" indent="-457200">
              <a:buAutoNum type="arabicPeriod"/>
            </a:pPr>
            <a:r>
              <a:rPr lang="es-CL" b="1" dirty="0"/>
              <a:t>Someten</a:t>
            </a:r>
            <a:r>
              <a:rPr lang="es-CL" dirty="0"/>
              <a:t> a nobles a su autoridad de manera pacífica ( altos puestos del gobierno) o bien se les declara la guerra.</a:t>
            </a:r>
          </a:p>
          <a:p>
            <a:pPr marL="457200" indent="-457200">
              <a:buAutoNum type="arabicPeriod"/>
            </a:pPr>
            <a:r>
              <a:rPr lang="es-CL" dirty="0"/>
              <a:t>Organizan un </a:t>
            </a:r>
            <a:r>
              <a:rPr lang="es-CL" b="1" dirty="0"/>
              <a:t>ejército profesional </a:t>
            </a:r>
            <a:r>
              <a:rPr lang="es-CL" dirty="0"/>
              <a:t>y permanente</a:t>
            </a:r>
          </a:p>
          <a:p>
            <a:pPr marL="457200" indent="-457200">
              <a:buAutoNum type="arabicPeriod"/>
            </a:pPr>
            <a:r>
              <a:rPr lang="es-CL" dirty="0"/>
              <a:t>Desarrollan </a:t>
            </a:r>
            <a:r>
              <a:rPr lang="es-CL" b="1" dirty="0"/>
              <a:t>funcionarios </a:t>
            </a:r>
            <a:r>
              <a:rPr lang="es-CL" dirty="0"/>
              <a:t>y consejeros, que apoyan y son leales al rey</a:t>
            </a:r>
          </a:p>
          <a:p>
            <a:pPr marL="457200" indent="-457200">
              <a:buAutoNum type="arabicPeriod"/>
            </a:pPr>
            <a:r>
              <a:rPr lang="es-CL" b="1" dirty="0"/>
              <a:t>Diplomacia</a:t>
            </a:r>
            <a:r>
              <a:rPr lang="es-CL" dirty="0"/>
              <a:t>, para regular relaciones con otros reinos</a:t>
            </a:r>
          </a:p>
          <a:p>
            <a:pPr marL="457200" indent="-457200">
              <a:buAutoNum type="arabicPeriod"/>
            </a:pPr>
            <a:r>
              <a:rPr lang="es-CL" dirty="0"/>
              <a:t>Fomentan sentimiento de pertenencia y </a:t>
            </a:r>
            <a:r>
              <a:rPr lang="es-CL" b="1" dirty="0"/>
              <a:t>nacionalismo</a:t>
            </a:r>
          </a:p>
          <a:p>
            <a:pPr marL="457200" indent="-457200">
              <a:buAutoNum type="arabicPeriod"/>
            </a:pPr>
            <a:endParaRPr lang="es-CL" b="1" dirty="0"/>
          </a:p>
          <a:p>
            <a:pPr marL="457200" indent="-457200">
              <a:buAutoNum type="arabicPeriod"/>
            </a:pPr>
            <a:endParaRPr lang="es-CL" dirty="0"/>
          </a:p>
        </p:txBody>
      </p:sp>
      <p:sp>
        <p:nvSpPr>
          <p:cNvPr id="5" name="Flecha abajo 4"/>
          <p:cNvSpPr/>
          <p:nvPr/>
        </p:nvSpPr>
        <p:spPr>
          <a:xfrm>
            <a:off x="5737342" y="5309998"/>
            <a:ext cx="940158" cy="7469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CuadroTexto 5"/>
          <p:cNvSpPr txBox="1"/>
          <p:nvPr/>
        </p:nvSpPr>
        <p:spPr>
          <a:xfrm>
            <a:off x="2614859" y="6091707"/>
            <a:ext cx="7289442" cy="461665"/>
          </a:xfrm>
          <a:prstGeom prst="rect">
            <a:avLst/>
          </a:prstGeom>
          <a:noFill/>
        </p:spPr>
        <p:txBody>
          <a:bodyPr wrap="square" rtlCol="0">
            <a:spAutoFit/>
          </a:bodyPr>
          <a:lstStyle/>
          <a:p>
            <a:pPr algn="ctr"/>
            <a:r>
              <a:rPr lang="es-CL" sz="2400" b="1" dirty="0"/>
              <a:t>MONARQUÍAS CENTRALIZADORAS</a:t>
            </a:r>
          </a:p>
        </p:txBody>
      </p:sp>
    </p:spTree>
    <p:extLst>
      <p:ext uri="{BB962C8B-B14F-4D97-AF65-F5344CB8AC3E}">
        <p14:creationId xmlns:p14="http://schemas.microsoft.com/office/powerpoint/2010/main" val="830400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sp>
        <p:nvSpPr>
          <p:cNvPr id="3" name="Marcador de contenido 2"/>
          <p:cNvSpPr>
            <a:spLocks noGrp="1"/>
          </p:cNvSpPr>
          <p:nvPr>
            <p:ph idx="1"/>
          </p:nvPr>
        </p:nvSpPr>
        <p:spPr/>
        <p:txBody>
          <a:bodyPr/>
          <a:lstStyle/>
          <a:p>
            <a:endParaRPr lang="es-CL"/>
          </a:p>
        </p:txBody>
      </p:sp>
      <p:pic>
        <p:nvPicPr>
          <p:cNvPr id="4" name="Imagen 3"/>
          <p:cNvPicPr>
            <a:picLocks noChangeAspect="1"/>
          </p:cNvPicPr>
          <p:nvPr/>
        </p:nvPicPr>
        <p:blipFill rotWithShape="1">
          <a:blip r:embed="rId2"/>
          <a:srcRect l="23439" t="14392" r="18160" b="10255"/>
          <a:stretch/>
        </p:blipFill>
        <p:spPr>
          <a:xfrm>
            <a:off x="-115910" y="-85270"/>
            <a:ext cx="12307910" cy="7100408"/>
          </a:xfrm>
          <a:prstGeom prst="rect">
            <a:avLst/>
          </a:prstGeom>
        </p:spPr>
      </p:pic>
    </p:spTree>
    <p:extLst>
      <p:ext uri="{BB962C8B-B14F-4D97-AF65-F5344CB8AC3E}">
        <p14:creationId xmlns:p14="http://schemas.microsoft.com/office/powerpoint/2010/main" val="1507529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12270" y="142732"/>
            <a:ext cx="10058400" cy="1609344"/>
          </a:xfrm>
        </p:spPr>
        <p:txBody>
          <a:bodyPr/>
          <a:lstStyle/>
          <a:p>
            <a:r>
              <a:rPr lang="es-CL" b="1" dirty="0">
                <a:effectLst>
                  <a:outerShdw blurRad="38100" dist="38100" dir="2700000" algn="tl">
                    <a:srgbClr val="000000">
                      <a:alpha val="43137"/>
                    </a:srgbClr>
                  </a:outerShdw>
                </a:effectLst>
              </a:rPr>
              <a:t>Europa hacia el siglo </a:t>
            </a:r>
            <a:r>
              <a:rPr lang="es-CL" b="1" dirty="0" err="1">
                <a:effectLst>
                  <a:outerShdw blurRad="38100" dist="38100" dir="2700000" algn="tl">
                    <a:srgbClr val="000000">
                      <a:alpha val="43137"/>
                    </a:srgbClr>
                  </a:outerShdw>
                </a:effectLst>
              </a:rPr>
              <a:t>xii</a:t>
            </a:r>
            <a:r>
              <a:rPr lang="es-CL" b="1" dirty="0">
                <a:effectLst>
                  <a:outerShdw blurRad="38100" dist="38100" dir="2700000" algn="tl">
                    <a:srgbClr val="000000">
                      <a:alpha val="43137"/>
                    </a:srgbClr>
                  </a:outerShdw>
                </a:effectLst>
              </a:rPr>
              <a:t>…</a:t>
            </a:r>
          </a:p>
        </p:txBody>
      </p:sp>
      <p:sp>
        <p:nvSpPr>
          <p:cNvPr id="4" name="CuadroTexto 3"/>
          <p:cNvSpPr txBox="1"/>
          <p:nvPr/>
        </p:nvSpPr>
        <p:spPr>
          <a:xfrm>
            <a:off x="822960" y="5632068"/>
            <a:ext cx="10711543"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CL" b="1" dirty="0"/>
              <a:t>S.XII </a:t>
            </a:r>
            <a:r>
              <a:rPr lang="es-CL" b="1" dirty="0">
                <a:sym typeface="Wingdings" panose="05000000000000000000" pitchFamily="2" charset="2"/>
              </a:rPr>
              <a:t></a:t>
            </a:r>
            <a:r>
              <a:rPr lang="es-CL" dirty="0">
                <a:sym typeface="Wingdings" panose="05000000000000000000" pitchFamily="2" charset="2"/>
              </a:rPr>
              <a:t> + ALIMENTO – INVASIONES + POBLACIÓN + COMERCIO </a:t>
            </a:r>
            <a:r>
              <a:rPr lang="es-CL" b="1" dirty="0">
                <a:sym typeface="Wingdings" panose="05000000000000000000" pitchFamily="2" charset="2"/>
              </a:rPr>
              <a:t></a:t>
            </a:r>
            <a:r>
              <a:rPr lang="es-CL" dirty="0">
                <a:sym typeface="Wingdings" panose="05000000000000000000" pitchFamily="2" charset="2"/>
              </a:rPr>
              <a:t> </a:t>
            </a:r>
            <a:r>
              <a:rPr lang="es-CL" b="1" dirty="0">
                <a:sym typeface="Wingdings" panose="05000000000000000000" pitchFamily="2" charset="2"/>
              </a:rPr>
              <a:t>RESURGIMIENTO URBANO</a:t>
            </a:r>
            <a:endParaRPr lang="es-CL" b="1" dirty="0"/>
          </a:p>
        </p:txBody>
      </p:sp>
      <p:pic>
        <p:nvPicPr>
          <p:cNvPr id="1026" name="Picture 2" descr="http://4.bp.blogspot.com/-FI146Tx6DlA/TwyF8Z6QJTI/AAAAAAAAAPw/rZ_1s04oW20/s320/medieval_fai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8179" y="1468582"/>
            <a:ext cx="6828681" cy="3760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52128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9848" y="484632"/>
            <a:ext cx="10058400" cy="803255"/>
          </a:xfrm>
          <a:ln>
            <a:solidFill>
              <a:schemeClr val="accent1">
                <a:lumMod val="75000"/>
              </a:schemeClr>
            </a:solidFill>
          </a:ln>
          <a:scene3d>
            <a:camera prst="orthographicFront"/>
            <a:lightRig rig="threePt" dir="t"/>
          </a:scene3d>
          <a:sp3d>
            <a:bevelT/>
          </a:sp3d>
        </p:spPr>
        <p:txBody>
          <a:bodyPr>
            <a:normAutofit/>
          </a:bodyPr>
          <a:lstStyle/>
          <a:p>
            <a:pPr algn="ctr"/>
            <a:r>
              <a:rPr lang="es-CL" b="1" dirty="0">
                <a:effectLst>
                  <a:outerShdw blurRad="38100" dist="38100" dir="2700000" algn="tl">
                    <a:srgbClr val="000000">
                      <a:alpha val="43137"/>
                    </a:srgbClr>
                  </a:outerShdw>
                </a:effectLst>
              </a:rPr>
              <a:t>CRISIS BAJO MEDIEVAL S. XIV</a:t>
            </a:r>
          </a:p>
        </p:txBody>
      </p:sp>
      <p:sp>
        <p:nvSpPr>
          <p:cNvPr id="4" name="Flecha abajo 3"/>
          <p:cNvSpPr/>
          <p:nvPr/>
        </p:nvSpPr>
        <p:spPr>
          <a:xfrm rot="1361327">
            <a:off x="1354720" y="1517516"/>
            <a:ext cx="565769" cy="6251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Flecha abajo 5"/>
          <p:cNvSpPr/>
          <p:nvPr/>
        </p:nvSpPr>
        <p:spPr>
          <a:xfrm>
            <a:off x="4122702" y="1432591"/>
            <a:ext cx="565769" cy="7950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Flecha abajo 6"/>
          <p:cNvSpPr/>
          <p:nvPr/>
        </p:nvSpPr>
        <p:spPr>
          <a:xfrm>
            <a:off x="7045163" y="1446939"/>
            <a:ext cx="565769" cy="7806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Flecha abajo 7"/>
          <p:cNvSpPr/>
          <p:nvPr/>
        </p:nvSpPr>
        <p:spPr>
          <a:xfrm rot="19557200">
            <a:off x="9843594" y="1514990"/>
            <a:ext cx="565769" cy="6062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Rectángulo redondeado 8"/>
          <p:cNvSpPr/>
          <p:nvPr/>
        </p:nvSpPr>
        <p:spPr>
          <a:xfrm>
            <a:off x="463638" y="2285999"/>
            <a:ext cx="2034862" cy="99167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L" sz="2000" dirty="0"/>
              <a:t>Descenso demográfico</a:t>
            </a:r>
          </a:p>
        </p:txBody>
      </p:sp>
      <p:sp>
        <p:nvSpPr>
          <p:cNvPr id="10" name="Rectángulo redondeado 9"/>
          <p:cNvSpPr/>
          <p:nvPr/>
        </p:nvSpPr>
        <p:spPr>
          <a:xfrm>
            <a:off x="3316249" y="2285999"/>
            <a:ext cx="2034862" cy="99167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L" sz="2000" dirty="0"/>
              <a:t>Crisis cristiandad</a:t>
            </a:r>
          </a:p>
        </p:txBody>
      </p:sp>
      <p:sp>
        <p:nvSpPr>
          <p:cNvPr id="11" name="Rectángulo redondeado 10"/>
          <p:cNvSpPr/>
          <p:nvPr/>
        </p:nvSpPr>
        <p:spPr>
          <a:xfrm>
            <a:off x="6231197" y="2285999"/>
            <a:ext cx="2193702" cy="99167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L" sz="2000" dirty="0"/>
              <a:t>Levantamientos populares</a:t>
            </a:r>
          </a:p>
        </p:txBody>
      </p:sp>
      <p:sp>
        <p:nvSpPr>
          <p:cNvPr id="12" name="Rectángulo redondeado 11"/>
          <p:cNvSpPr/>
          <p:nvPr/>
        </p:nvSpPr>
        <p:spPr>
          <a:xfrm>
            <a:off x="9304985" y="2285999"/>
            <a:ext cx="2034862" cy="99167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L" sz="2000" dirty="0"/>
              <a:t>Guerra 100 años</a:t>
            </a:r>
          </a:p>
        </p:txBody>
      </p:sp>
      <p:sp>
        <p:nvSpPr>
          <p:cNvPr id="14" name="Rectángulo redondeado 13"/>
          <p:cNvSpPr/>
          <p:nvPr/>
        </p:nvSpPr>
        <p:spPr>
          <a:xfrm>
            <a:off x="273614" y="3454574"/>
            <a:ext cx="2414910" cy="249509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buFontTx/>
              <a:buChar char="-"/>
            </a:pPr>
            <a:r>
              <a:rPr lang="es-CL" dirty="0"/>
              <a:t>Caída producción agrícola</a:t>
            </a:r>
          </a:p>
          <a:p>
            <a:pPr marL="285750" indent="-285750" algn="just">
              <a:buFontTx/>
              <a:buChar char="-"/>
            </a:pPr>
            <a:r>
              <a:rPr lang="es-CL" dirty="0"/>
              <a:t>Hambruna</a:t>
            </a:r>
          </a:p>
          <a:p>
            <a:pPr marL="285750" indent="-285750" algn="just">
              <a:buFontTx/>
              <a:buChar char="-"/>
            </a:pPr>
            <a:r>
              <a:rPr lang="es-CL" dirty="0"/>
              <a:t>Enfermedades y epidemias</a:t>
            </a:r>
          </a:p>
        </p:txBody>
      </p:sp>
      <p:sp>
        <p:nvSpPr>
          <p:cNvPr id="15" name="Rectángulo redondeado 14"/>
          <p:cNvSpPr/>
          <p:nvPr/>
        </p:nvSpPr>
        <p:spPr>
          <a:xfrm>
            <a:off x="3134499" y="3454574"/>
            <a:ext cx="2542174" cy="249509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CL" dirty="0"/>
              <a:t>-Poder espiritual v/s temporal</a:t>
            </a:r>
          </a:p>
          <a:p>
            <a:pPr algn="just"/>
            <a:r>
              <a:rPr lang="es-CL" dirty="0"/>
              <a:t>-Roma v/s Aviñón</a:t>
            </a:r>
          </a:p>
          <a:p>
            <a:pPr algn="just"/>
            <a:r>
              <a:rPr lang="es-CL" dirty="0"/>
              <a:t>-”Cisma de occidente”</a:t>
            </a:r>
          </a:p>
          <a:p>
            <a:pPr algn="just"/>
            <a:r>
              <a:rPr lang="es-CL" dirty="0"/>
              <a:t>-Concilio de Constanza (1413)</a:t>
            </a:r>
          </a:p>
        </p:txBody>
      </p:sp>
      <p:sp>
        <p:nvSpPr>
          <p:cNvPr id="16" name="Rectángulo redondeado 15"/>
          <p:cNvSpPr/>
          <p:nvPr/>
        </p:nvSpPr>
        <p:spPr>
          <a:xfrm>
            <a:off x="6171485" y="3454574"/>
            <a:ext cx="2411861" cy="249509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CL" dirty="0"/>
              <a:t>-Desigualdad, hambre y miseria</a:t>
            </a:r>
          </a:p>
          <a:p>
            <a:pPr algn="just"/>
            <a:r>
              <a:rPr lang="es-CL" dirty="0"/>
              <a:t>- Subida de impuestos</a:t>
            </a:r>
          </a:p>
        </p:txBody>
      </p:sp>
      <p:sp>
        <p:nvSpPr>
          <p:cNvPr id="17" name="Rectángulo redondeado 16"/>
          <p:cNvSpPr/>
          <p:nvPr/>
        </p:nvSpPr>
        <p:spPr>
          <a:xfrm>
            <a:off x="9304985" y="3454574"/>
            <a:ext cx="2034862" cy="249509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CL" dirty="0"/>
              <a:t>-1337-1453</a:t>
            </a:r>
          </a:p>
          <a:p>
            <a:pPr algn="just"/>
            <a:r>
              <a:rPr lang="es-CL" dirty="0"/>
              <a:t>-Inglaterra v/s Francia por posesiones territoriales</a:t>
            </a:r>
          </a:p>
        </p:txBody>
      </p:sp>
    </p:spTree>
    <p:extLst>
      <p:ext uri="{BB962C8B-B14F-4D97-AF65-F5344CB8AC3E}">
        <p14:creationId xmlns:p14="http://schemas.microsoft.com/office/powerpoint/2010/main" val="3385798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sp>
        <p:nvSpPr>
          <p:cNvPr id="3" name="Marcador de contenido 2"/>
          <p:cNvSpPr>
            <a:spLocks noGrp="1"/>
          </p:cNvSpPr>
          <p:nvPr>
            <p:ph idx="1"/>
          </p:nvPr>
        </p:nvSpPr>
        <p:spPr/>
        <p:txBody>
          <a:bodyPr/>
          <a:lstStyle/>
          <a:p>
            <a:endParaRPr lang="es-CL"/>
          </a:p>
        </p:txBody>
      </p:sp>
      <p:pic>
        <p:nvPicPr>
          <p:cNvPr id="1026" name="Picture 2" descr="http://www.labrujulaverde.com/wp-content/uploads/2013/07/Reaparece-Peste-Neg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6211"/>
            <a:ext cx="12192000" cy="6950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0128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63701" t="23680" r="6382" b="9511"/>
          <a:stretch/>
        </p:blipFill>
        <p:spPr>
          <a:xfrm>
            <a:off x="6027313" y="70280"/>
            <a:ext cx="5924281" cy="6645773"/>
          </a:xfrm>
          <a:prstGeom prst="rect">
            <a:avLst/>
          </a:prstGeom>
        </p:spPr>
      </p:pic>
      <p:pic>
        <p:nvPicPr>
          <p:cNvPr id="5" name="Imagen 4"/>
          <p:cNvPicPr>
            <a:picLocks noChangeAspect="1"/>
          </p:cNvPicPr>
          <p:nvPr/>
        </p:nvPicPr>
        <p:blipFill rotWithShape="1">
          <a:blip r:embed="rId3"/>
          <a:srcRect b="7676"/>
          <a:stretch/>
        </p:blipFill>
        <p:spPr>
          <a:xfrm>
            <a:off x="0" y="854298"/>
            <a:ext cx="6259132" cy="500559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8338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b="51428"/>
          <a:stretch/>
        </p:blipFill>
        <p:spPr>
          <a:xfrm>
            <a:off x="0" y="1049628"/>
            <a:ext cx="12192000" cy="4584879"/>
          </a:xfrm>
          <a:prstGeom prst="rect">
            <a:avLst/>
          </a:prstGeom>
        </p:spPr>
      </p:pic>
    </p:spTree>
    <p:extLst>
      <p:ext uri="{BB962C8B-B14F-4D97-AF65-F5344CB8AC3E}">
        <p14:creationId xmlns:p14="http://schemas.microsoft.com/office/powerpoint/2010/main" val="2317372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1026" name="Picture 2" descr="Resultado de imagen para mapa europa hacia el siglo XV"/>
          <p:cNvPicPr>
            <a:picLocks noChangeAspect="1" noChangeArrowheads="1"/>
          </p:cNvPicPr>
          <p:nvPr/>
        </p:nvPicPr>
        <p:blipFill>
          <a:blip r:embed="rId2"/>
          <a:srcRect/>
          <a:stretch>
            <a:fillRect/>
          </a:stretch>
        </p:blipFill>
        <p:spPr bwMode="auto">
          <a:xfrm>
            <a:off x="0" y="0"/>
            <a:ext cx="12192000" cy="6865071"/>
          </a:xfrm>
          <a:prstGeom prst="rect">
            <a:avLst/>
          </a:prstGeom>
          <a:noFill/>
        </p:spPr>
      </p:pic>
    </p:spTree>
    <p:extLst>
      <p:ext uri="{BB962C8B-B14F-4D97-AF65-F5344CB8AC3E}">
        <p14:creationId xmlns:p14="http://schemas.microsoft.com/office/powerpoint/2010/main" val="8318115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sp>
        <p:nvSpPr>
          <p:cNvPr id="3" name="Marcador de contenido 2"/>
          <p:cNvSpPr>
            <a:spLocks noGrp="1"/>
          </p:cNvSpPr>
          <p:nvPr>
            <p:ph idx="1"/>
          </p:nvPr>
        </p:nvSpPr>
        <p:spPr/>
        <p:txBody>
          <a:bodyPr/>
          <a:lstStyle/>
          <a:p>
            <a:endParaRPr lang="es-CL"/>
          </a:p>
        </p:txBody>
      </p:sp>
      <p:pic>
        <p:nvPicPr>
          <p:cNvPr id="4" name="Imagen 3"/>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3556834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sultado de imagen para le goff"/>
          <p:cNvPicPr>
            <a:picLocks noChangeAspect="1" noChangeArrowheads="1"/>
          </p:cNvPicPr>
          <p:nvPr/>
        </p:nvPicPr>
        <p:blipFill>
          <a:blip r:embed="rId2"/>
          <a:srcRect t="6491" b="7453"/>
          <a:stretch>
            <a:fillRect/>
          </a:stretch>
        </p:blipFill>
        <p:spPr bwMode="auto">
          <a:xfrm>
            <a:off x="0" y="3410257"/>
            <a:ext cx="2646861" cy="3447743"/>
          </a:xfrm>
          <a:prstGeom prst="rect">
            <a:avLst/>
          </a:prstGeom>
          <a:ln>
            <a:noFill/>
          </a:ln>
          <a:effectLst>
            <a:softEdge rad="112500"/>
          </a:effectLst>
        </p:spPr>
      </p:pic>
      <p:sp>
        <p:nvSpPr>
          <p:cNvPr id="3" name="2 Marcador de contenido"/>
          <p:cNvSpPr>
            <a:spLocks noGrp="1"/>
          </p:cNvSpPr>
          <p:nvPr>
            <p:ph idx="1"/>
          </p:nvPr>
        </p:nvSpPr>
        <p:spPr>
          <a:xfrm>
            <a:off x="2036011" y="446280"/>
            <a:ext cx="9720073" cy="4084777"/>
          </a:xfrm>
          <a:prstGeom prst="wedgeRoundRectCallout">
            <a:avLst>
              <a:gd name="adj1" fmla="val -52425"/>
              <a:gd name="adj2" fmla="val 61164"/>
              <a:gd name="adj3" fmla="val 16667"/>
            </a:avLst>
          </a:prstGeom>
        </p:spPr>
        <p:style>
          <a:lnRef idx="2">
            <a:schemeClr val="accent1"/>
          </a:lnRef>
          <a:fillRef idx="1">
            <a:schemeClr val="lt1"/>
          </a:fillRef>
          <a:effectRef idx="0">
            <a:schemeClr val="accent1"/>
          </a:effectRef>
          <a:fontRef idx="minor">
            <a:schemeClr val="dk1"/>
          </a:fontRef>
        </p:style>
        <p:txBody>
          <a:bodyPr>
            <a:normAutofit fontScale="92500"/>
          </a:bodyPr>
          <a:lstStyle/>
          <a:p>
            <a:pPr algn="just"/>
            <a:r>
              <a:rPr lang="es-CL" dirty="0"/>
              <a:t>“Aquellos que hablan de oscurantismo (medieval) </a:t>
            </a:r>
            <a:r>
              <a:rPr lang="es-CL" b="1" dirty="0"/>
              <a:t>no han comprendido nada </a:t>
            </a:r>
            <a:r>
              <a:rPr lang="es-CL" dirty="0"/>
              <a:t>(…) La era moderna nació en el Medioevo... La verdad es que la Edad Media fue una época de fe, apasionada por la búsqueda de la razón. A ella le debemos el Estado, la nación, la ciudad, la universidad, los derechos del individuo, la emancipación de la mujer, la conciencia, la organización de la guerra, el molino, la maquina, la brújula, la hora, el libro, el purgatorio, la confesión, el tenedor, las sábanas y hasta la Revolución Francesa. </a:t>
            </a:r>
          </a:p>
          <a:p>
            <a:pPr algn="just"/>
            <a:r>
              <a:rPr lang="es-CL" dirty="0"/>
              <a:t>Para comprender el verdadero pasado, es necesario tener en cuenta que </a:t>
            </a:r>
            <a:r>
              <a:rPr lang="es-CL" b="1" dirty="0"/>
              <a:t>los hechos son solo la espuma de la historia</a:t>
            </a:r>
            <a:r>
              <a:rPr lang="es-CL" dirty="0"/>
              <a:t>. Lo importante son los procesos subyacentes. Para mi el humanismo no esperó la llegada del Renacimiento, ya existía en la Edad Media…”</a:t>
            </a:r>
          </a:p>
          <a:p>
            <a:pPr algn="just"/>
            <a:endParaRPr lang="es-CL" dirty="0"/>
          </a:p>
          <a:p>
            <a:pPr algn="r"/>
            <a:r>
              <a:rPr lang="es-CL" sz="1600" dirty="0"/>
              <a:t>EN </a:t>
            </a:r>
            <a:r>
              <a:rPr lang="es-CL" sz="1600" dirty="0" err="1"/>
              <a:t>Corradini</a:t>
            </a:r>
            <a:r>
              <a:rPr lang="es-CL" sz="1600" dirty="0"/>
              <a:t>. (2005) Seguimos Viviendo en la Edad Media dice </a:t>
            </a:r>
            <a:r>
              <a:rPr lang="es-CL" sz="1600" b="1" dirty="0"/>
              <a:t>Jacques Le </a:t>
            </a:r>
            <a:r>
              <a:rPr lang="es-CL" sz="1600" b="1" dirty="0" err="1"/>
              <a:t>Goff</a:t>
            </a:r>
            <a:r>
              <a:rPr lang="es-CL" sz="1600" dirty="0"/>
              <a:t>.</a:t>
            </a:r>
          </a:p>
        </p:txBody>
      </p:sp>
    </p:spTree>
    <p:extLst>
      <p:ext uri="{BB962C8B-B14F-4D97-AF65-F5344CB8AC3E}">
        <p14:creationId xmlns:p14="http://schemas.microsoft.com/office/powerpoint/2010/main" val="4191484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6656" y="247917"/>
            <a:ext cx="10058400" cy="1095974"/>
          </a:xfrm>
        </p:spPr>
        <p:txBody>
          <a:bodyPr/>
          <a:lstStyle/>
          <a:p>
            <a:r>
              <a:rPr lang="es-CL" b="1" dirty="0">
                <a:effectLst>
                  <a:outerShdw blurRad="38100" dist="38100" dir="2700000" algn="tl">
                    <a:srgbClr val="000000">
                      <a:alpha val="43137"/>
                    </a:srgbClr>
                  </a:outerShdw>
                </a:effectLst>
              </a:rPr>
              <a:t>Reactivación del comercio</a:t>
            </a:r>
          </a:p>
        </p:txBody>
      </p:sp>
      <p:sp>
        <p:nvSpPr>
          <p:cNvPr id="3" name="2 Marcador de contenido"/>
          <p:cNvSpPr>
            <a:spLocks noGrp="1"/>
          </p:cNvSpPr>
          <p:nvPr>
            <p:ph idx="1"/>
          </p:nvPr>
        </p:nvSpPr>
        <p:spPr>
          <a:xfrm>
            <a:off x="651837" y="1429076"/>
            <a:ext cx="10058400" cy="4050792"/>
          </a:xfrm>
        </p:spPr>
        <p:txBody>
          <a:bodyPr/>
          <a:lstStyle/>
          <a:p>
            <a:pPr algn="just">
              <a:buFont typeface="Wingdings" pitchFamily="2" charset="2"/>
              <a:buChar char="v"/>
            </a:pPr>
            <a:r>
              <a:rPr lang="es-CL" dirty="0"/>
              <a:t>Intercambio comercial: artículos manufacturados, agrícolas, de lujo</a:t>
            </a:r>
          </a:p>
          <a:p>
            <a:pPr algn="just">
              <a:buFont typeface="Wingdings" pitchFamily="2" charset="2"/>
              <a:buChar char="v"/>
            </a:pPr>
            <a:r>
              <a:rPr lang="es-CL" dirty="0"/>
              <a:t>Resurgimiento urbano: grandes puertos mercantiles </a:t>
            </a:r>
            <a:r>
              <a:rPr lang="es-CL" dirty="0">
                <a:sym typeface="Wingdings" pitchFamily="2" charset="2"/>
              </a:rPr>
              <a:t> Venecia, Génova, Florencia Milán, Brujas</a:t>
            </a:r>
          </a:p>
          <a:p>
            <a:pPr algn="just">
              <a:buFont typeface="Wingdings" pitchFamily="2" charset="2"/>
              <a:buChar char="v"/>
            </a:pPr>
            <a:r>
              <a:rPr lang="es-CL" dirty="0">
                <a:sym typeface="Wingdings" pitchFamily="2" charset="2"/>
              </a:rPr>
              <a:t>S.XII-XIII: en el norte de Europa se crea una alianza de ciudades para proteger y expandir su comercio: Liga Hanseática</a:t>
            </a:r>
            <a:endParaRPr lang="es-CL" dirty="0"/>
          </a:p>
        </p:txBody>
      </p:sp>
      <p:pic>
        <p:nvPicPr>
          <p:cNvPr id="5" name="Imagen 3"/>
          <p:cNvPicPr>
            <a:picLocks noChangeAspect="1"/>
          </p:cNvPicPr>
          <p:nvPr/>
        </p:nvPicPr>
        <p:blipFill>
          <a:blip r:embed="rId2"/>
          <a:stretch>
            <a:fillRect/>
          </a:stretch>
        </p:blipFill>
        <p:spPr>
          <a:xfrm>
            <a:off x="1517499" y="3461656"/>
            <a:ext cx="4021152" cy="2926080"/>
          </a:xfrm>
          <a:prstGeom prst="rect">
            <a:avLst/>
          </a:prstGeom>
          <a:ln>
            <a:noFill/>
          </a:ln>
          <a:effectLst>
            <a:outerShdw blurRad="190500" algn="tl" rotWithShape="0">
              <a:srgbClr val="000000">
                <a:alpha val="70000"/>
              </a:srgbClr>
            </a:outerShdw>
          </a:effectLst>
        </p:spPr>
      </p:pic>
      <p:pic>
        <p:nvPicPr>
          <p:cNvPr id="6" name="Imagen 5"/>
          <p:cNvPicPr>
            <a:picLocks noChangeAspect="1"/>
          </p:cNvPicPr>
          <p:nvPr/>
        </p:nvPicPr>
        <p:blipFill>
          <a:blip r:embed="rId3"/>
          <a:stretch>
            <a:fillRect/>
          </a:stretch>
        </p:blipFill>
        <p:spPr>
          <a:xfrm>
            <a:off x="6449283" y="3409407"/>
            <a:ext cx="4314511" cy="299139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39219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95606" y="1850952"/>
            <a:ext cx="10058400" cy="4050792"/>
          </a:xfrm>
        </p:spPr>
        <p:txBody>
          <a:bodyPr/>
          <a:lstStyle/>
          <a:p>
            <a:pPr marL="0" indent="0">
              <a:buNone/>
            </a:pPr>
            <a:endParaRPr lang="es-CL" dirty="0"/>
          </a:p>
        </p:txBody>
      </p:sp>
      <p:pic>
        <p:nvPicPr>
          <p:cNvPr id="2050" name="Picture 2" descr="https://historiaeuropa.files.wordpress.com/2012/06/rutas-comercial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456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91025" y="615260"/>
            <a:ext cx="6506609" cy="873905"/>
          </a:xfrm>
        </p:spPr>
        <p:style>
          <a:lnRef idx="2">
            <a:schemeClr val="accent1"/>
          </a:lnRef>
          <a:fillRef idx="1">
            <a:schemeClr val="lt1"/>
          </a:fillRef>
          <a:effectRef idx="0">
            <a:schemeClr val="accent1"/>
          </a:effectRef>
          <a:fontRef idx="minor">
            <a:schemeClr val="dk1"/>
          </a:fontRef>
        </p:style>
        <p:txBody>
          <a:bodyPr>
            <a:normAutofit/>
          </a:bodyPr>
          <a:lstStyle/>
          <a:p>
            <a:pPr algn="ctr"/>
            <a:r>
              <a:rPr lang="es-CL" sz="3600" b="1" dirty="0"/>
              <a:t>Nacimiento capitalismo</a:t>
            </a:r>
          </a:p>
        </p:txBody>
      </p:sp>
      <p:sp>
        <p:nvSpPr>
          <p:cNvPr id="3" name="2 Marcador de contenido"/>
          <p:cNvSpPr>
            <a:spLocks noGrp="1"/>
          </p:cNvSpPr>
          <p:nvPr>
            <p:ph idx="1"/>
          </p:nvPr>
        </p:nvSpPr>
        <p:spPr>
          <a:xfrm>
            <a:off x="743276" y="2011679"/>
            <a:ext cx="10058400" cy="5257800"/>
          </a:xfrm>
        </p:spPr>
        <p:txBody>
          <a:bodyPr/>
          <a:lstStyle/>
          <a:p>
            <a:pPr>
              <a:buFont typeface="Wingdings" pitchFamily="2" charset="2"/>
              <a:buChar char="v"/>
            </a:pPr>
            <a:r>
              <a:rPr lang="es-CL" b="1" dirty="0"/>
              <a:t>Mercaderes: acumularán grandes fortunas gracias al comercio</a:t>
            </a:r>
          </a:p>
          <a:p>
            <a:pPr>
              <a:buFont typeface="Wingdings" pitchFamily="2" charset="2"/>
              <a:buChar char="v"/>
            </a:pPr>
            <a:r>
              <a:rPr lang="es-CL" b="1" dirty="0"/>
              <a:t>Transacciones comerciales: ahora con monedas</a:t>
            </a:r>
          </a:p>
          <a:p>
            <a:pPr>
              <a:buFont typeface="Wingdings" pitchFamily="2" charset="2"/>
              <a:buChar char="v"/>
            </a:pPr>
            <a:r>
              <a:rPr lang="es-CL" b="1" dirty="0"/>
              <a:t>Para facilitar el intercambio comercial, se crean mecanismos comerciales:</a:t>
            </a:r>
          </a:p>
          <a:p>
            <a:pPr>
              <a:buFontTx/>
              <a:buChar char="-"/>
            </a:pPr>
            <a:r>
              <a:rPr lang="es-CL" dirty="0"/>
              <a:t>Préstamo con interés</a:t>
            </a:r>
          </a:p>
          <a:p>
            <a:pPr>
              <a:buFontTx/>
              <a:buChar char="-"/>
            </a:pPr>
            <a:r>
              <a:rPr lang="es-CL" dirty="0"/>
              <a:t>Bancos</a:t>
            </a:r>
          </a:p>
          <a:p>
            <a:pPr>
              <a:buFontTx/>
              <a:buChar char="-"/>
            </a:pPr>
            <a:r>
              <a:rPr lang="es-CL" dirty="0"/>
              <a:t>Letras de cambio</a:t>
            </a:r>
          </a:p>
          <a:p>
            <a:pPr>
              <a:buFont typeface="Wingdings" pitchFamily="2" charset="2"/>
              <a:buChar char="v"/>
            </a:pPr>
            <a:r>
              <a:rPr lang="es-CL" b="1" dirty="0"/>
              <a:t>Economía capitalista: surge en las ciudades</a:t>
            </a:r>
          </a:p>
          <a:p>
            <a:pPr>
              <a:buNone/>
            </a:pPr>
            <a:r>
              <a:rPr lang="es-CL" b="1" dirty="0"/>
              <a:t> </a:t>
            </a:r>
            <a:r>
              <a:rPr lang="es-CL" b="1" dirty="0">
                <a:sym typeface="Wingdings" pitchFamily="2" charset="2"/>
              </a:rPr>
              <a:t></a:t>
            </a:r>
            <a:r>
              <a:rPr lang="es-CL" b="1" dirty="0"/>
              <a:t> burgos: burguesía</a:t>
            </a:r>
          </a:p>
        </p:txBody>
      </p:sp>
      <p:sp>
        <p:nvSpPr>
          <p:cNvPr id="4" name="3 CuadroTexto"/>
          <p:cNvSpPr txBox="1"/>
          <p:nvPr/>
        </p:nvSpPr>
        <p:spPr>
          <a:xfrm>
            <a:off x="8098971" y="431074"/>
            <a:ext cx="3631476"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CL" dirty="0"/>
              <a:t>Sistema económico de </a:t>
            </a:r>
            <a:r>
              <a:rPr lang="es-CL" b="1" dirty="0"/>
              <a:t>mercado</a:t>
            </a:r>
            <a:r>
              <a:rPr lang="es-CL" dirty="0"/>
              <a:t>, donde personas y empresas </a:t>
            </a:r>
            <a:r>
              <a:rPr lang="es-CL" b="1" dirty="0"/>
              <a:t>invierten </a:t>
            </a:r>
            <a:r>
              <a:rPr lang="es-CL" dirty="0"/>
              <a:t>dinero para obtener </a:t>
            </a:r>
            <a:r>
              <a:rPr lang="es-CL" b="1" dirty="0"/>
              <a:t>ganancias</a:t>
            </a:r>
            <a:r>
              <a:rPr lang="es-CL" dirty="0"/>
              <a:t>.</a:t>
            </a:r>
          </a:p>
        </p:txBody>
      </p:sp>
      <p:sp>
        <p:nvSpPr>
          <p:cNvPr id="5" name="4 Flecha derecha"/>
          <p:cNvSpPr/>
          <p:nvPr/>
        </p:nvSpPr>
        <p:spPr>
          <a:xfrm>
            <a:off x="7380514" y="770709"/>
            <a:ext cx="587829" cy="509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6" name="Imagen 6"/>
          <p:cNvPicPr>
            <a:picLocks noChangeAspect="1"/>
          </p:cNvPicPr>
          <p:nvPr/>
        </p:nvPicPr>
        <p:blipFill>
          <a:blip r:embed="rId2"/>
          <a:stretch>
            <a:fillRect/>
          </a:stretch>
        </p:blipFill>
        <p:spPr>
          <a:xfrm>
            <a:off x="9748356" y="3357154"/>
            <a:ext cx="2443644" cy="3500845"/>
          </a:xfrm>
          <a:prstGeom prst="rect">
            <a:avLst/>
          </a:prstGeom>
        </p:spPr>
      </p:pic>
      <p:pic>
        <p:nvPicPr>
          <p:cNvPr id="7" name="Imagen 4"/>
          <p:cNvPicPr>
            <a:picLocks noChangeAspect="1"/>
          </p:cNvPicPr>
          <p:nvPr/>
        </p:nvPicPr>
        <p:blipFill>
          <a:blip r:embed="rId3"/>
          <a:stretch>
            <a:fillRect/>
          </a:stretch>
        </p:blipFill>
        <p:spPr>
          <a:xfrm>
            <a:off x="6635931" y="3866607"/>
            <a:ext cx="2962633" cy="246888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24472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sp>
        <p:nvSpPr>
          <p:cNvPr id="3" name="Marcador de contenido 2"/>
          <p:cNvSpPr>
            <a:spLocks noGrp="1"/>
          </p:cNvSpPr>
          <p:nvPr>
            <p:ph idx="1"/>
          </p:nvPr>
        </p:nvSpPr>
        <p:spPr/>
        <p:txBody>
          <a:bodyPr/>
          <a:lstStyle/>
          <a:p>
            <a:endParaRPr lang="es-CL"/>
          </a:p>
        </p:txBody>
      </p:sp>
      <p:pic>
        <p:nvPicPr>
          <p:cNvPr id="4" name="Imagen 3"/>
          <p:cNvPicPr>
            <a:picLocks noChangeAspect="1"/>
          </p:cNvPicPr>
          <p:nvPr/>
        </p:nvPicPr>
        <p:blipFill>
          <a:blip r:embed="rId2"/>
          <a:stretch>
            <a:fillRect/>
          </a:stretch>
        </p:blipFill>
        <p:spPr>
          <a:xfrm>
            <a:off x="253459" y="0"/>
            <a:ext cx="11673891" cy="6688182"/>
          </a:xfrm>
          <a:prstGeom prst="rect">
            <a:avLst/>
          </a:prstGeom>
        </p:spPr>
      </p:pic>
    </p:spTree>
    <p:extLst>
      <p:ext uri="{BB962C8B-B14F-4D97-AF65-F5344CB8AC3E}">
        <p14:creationId xmlns:p14="http://schemas.microsoft.com/office/powerpoint/2010/main" val="972025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30659" y="5282619"/>
            <a:ext cx="3724221" cy="504227"/>
          </a:xfrm>
        </p:spPr>
        <p:txBody>
          <a:bodyPr/>
          <a:lstStyle/>
          <a:p>
            <a:pPr algn="ctr">
              <a:buNone/>
            </a:pPr>
            <a:r>
              <a:rPr lang="es-CL" dirty="0"/>
              <a:t>Ciudad de Venecia, Italia</a:t>
            </a:r>
          </a:p>
        </p:txBody>
      </p:sp>
      <p:pic>
        <p:nvPicPr>
          <p:cNvPr id="3074" name="Picture 2" descr="http://i604.photobucket.com/albums/tt129/Tellabeltz/OCTUBRE%202010/arsenalveneciagh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526414" cy="445312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3"/>
          <a:stretch>
            <a:fillRect/>
          </a:stretch>
        </p:blipFill>
        <p:spPr>
          <a:xfrm>
            <a:off x="5584939" y="3513910"/>
            <a:ext cx="6607061" cy="3344090"/>
          </a:xfrm>
          <a:prstGeom prst="rect">
            <a:avLst/>
          </a:prstGeom>
        </p:spPr>
      </p:pic>
    </p:spTree>
    <p:extLst>
      <p:ext uri="{BB962C8B-B14F-4D97-AF65-F5344CB8AC3E}">
        <p14:creationId xmlns:p14="http://schemas.microsoft.com/office/powerpoint/2010/main" val="3340897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64453" y="958814"/>
            <a:ext cx="3058015" cy="726295"/>
          </a:xfrm>
        </p:spPr>
        <p:style>
          <a:lnRef idx="2">
            <a:schemeClr val="accent2"/>
          </a:lnRef>
          <a:fillRef idx="1">
            <a:schemeClr val="lt1"/>
          </a:fillRef>
          <a:effectRef idx="0">
            <a:schemeClr val="accent2"/>
          </a:effectRef>
          <a:fontRef idx="minor">
            <a:schemeClr val="dk1"/>
          </a:fontRef>
        </p:style>
        <p:txBody>
          <a:bodyPr/>
          <a:lstStyle/>
          <a:p>
            <a:pPr algn="ctr">
              <a:buNone/>
            </a:pPr>
            <a:r>
              <a:rPr lang="es-CL" b="1" dirty="0"/>
              <a:t>Funciones de las ciudades</a:t>
            </a:r>
          </a:p>
        </p:txBody>
      </p:sp>
      <p:pic>
        <p:nvPicPr>
          <p:cNvPr id="4" name="Imagen 3"/>
          <p:cNvPicPr>
            <a:picLocks noChangeAspect="1"/>
          </p:cNvPicPr>
          <p:nvPr/>
        </p:nvPicPr>
        <p:blipFill rotWithShape="1">
          <a:blip r:embed="rId2"/>
          <a:srcRect l="4435" t="10519" r="36868" b="7614"/>
          <a:stretch/>
        </p:blipFill>
        <p:spPr>
          <a:xfrm>
            <a:off x="3661954" y="0"/>
            <a:ext cx="8530046" cy="6858000"/>
          </a:xfrm>
          <a:prstGeom prst="rect">
            <a:avLst/>
          </a:prstGeom>
        </p:spPr>
      </p:pic>
      <p:sp>
        <p:nvSpPr>
          <p:cNvPr id="5" name="4 CuadroTexto"/>
          <p:cNvSpPr txBox="1"/>
          <p:nvPr/>
        </p:nvSpPr>
        <p:spPr>
          <a:xfrm>
            <a:off x="378823" y="1972492"/>
            <a:ext cx="3004457" cy="3139321"/>
          </a:xfrm>
          <a:prstGeom prst="rect">
            <a:avLst/>
          </a:prstGeom>
          <a:noFill/>
        </p:spPr>
        <p:txBody>
          <a:bodyPr wrap="square" rtlCol="0">
            <a:spAutoFit/>
          </a:bodyPr>
          <a:lstStyle/>
          <a:p>
            <a:pPr algn="ctr">
              <a:buFont typeface="Arial" pitchFamily="34" charset="0"/>
              <a:buChar char="•"/>
            </a:pPr>
            <a:r>
              <a:rPr lang="es-CL" b="1" dirty="0"/>
              <a:t>Religiosa: </a:t>
            </a:r>
            <a:r>
              <a:rPr lang="es-CL" dirty="0"/>
              <a:t>catedral edificio más llamativo</a:t>
            </a:r>
          </a:p>
          <a:p>
            <a:pPr algn="ctr">
              <a:buFont typeface="Arial" pitchFamily="34" charset="0"/>
              <a:buChar char="•"/>
            </a:pPr>
            <a:endParaRPr lang="es-CL" dirty="0"/>
          </a:p>
          <a:p>
            <a:pPr algn="ctr">
              <a:buFont typeface="Arial" pitchFamily="34" charset="0"/>
              <a:buChar char="•"/>
            </a:pPr>
            <a:r>
              <a:rPr lang="es-CL" b="1" dirty="0"/>
              <a:t>Política: </a:t>
            </a:r>
            <a:r>
              <a:rPr lang="es-CL" dirty="0"/>
              <a:t>habitantes libres. Ayuntamiento</a:t>
            </a:r>
          </a:p>
          <a:p>
            <a:pPr algn="ctr">
              <a:buFont typeface="Arial" pitchFamily="34" charset="0"/>
              <a:buChar char="•"/>
            </a:pPr>
            <a:endParaRPr lang="es-CL" dirty="0"/>
          </a:p>
          <a:p>
            <a:pPr algn="ctr">
              <a:buFont typeface="Arial" pitchFamily="34" charset="0"/>
              <a:buChar char="•"/>
            </a:pPr>
            <a:r>
              <a:rPr lang="es-CL" b="1" dirty="0"/>
              <a:t>Económica: </a:t>
            </a:r>
            <a:r>
              <a:rPr lang="es-CL" dirty="0"/>
              <a:t>comercio y ferias</a:t>
            </a:r>
          </a:p>
          <a:p>
            <a:pPr algn="ctr">
              <a:buFont typeface="Arial" pitchFamily="34" charset="0"/>
              <a:buChar char="•"/>
            </a:pPr>
            <a:endParaRPr lang="es-CL" dirty="0"/>
          </a:p>
          <a:p>
            <a:pPr algn="ctr">
              <a:buFont typeface="Arial" pitchFamily="34" charset="0"/>
              <a:buChar char="•"/>
            </a:pPr>
            <a:r>
              <a:rPr lang="es-CL" b="1" dirty="0"/>
              <a:t>Social: </a:t>
            </a:r>
            <a:r>
              <a:rPr lang="es-CL" dirty="0"/>
              <a:t>encuentro social y cultural</a:t>
            </a:r>
          </a:p>
        </p:txBody>
      </p:sp>
    </p:spTree>
    <p:extLst>
      <p:ext uri="{BB962C8B-B14F-4D97-AF65-F5344CB8AC3E}">
        <p14:creationId xmlns:p14="http://schemas.microsoft.com/office/powerpoint/2010/main" val="2305067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2783" y="496902"/>
            <a:ext cx="10058400" cy="900031"/>
          </a:xfrm>
        </p:spPr>
        <p:txBody>
          <a:bodyPr/>
          <a:lstStyle/>
          <a:p>
            <a:r>
              <a:rPr lang="es-CL" b="1" dirty="0">
                <a:effectLst>
                  <a:outerShdw blurRad="38100" dist="38100" dir="2700000" algn="tl">
                    <a:srgbClr val="000000">
                      <a:alpha val="43137"/>
                    </a:srgbClr>
                  </a:outerShdw>
                </a:effectLst>
              </a:rPr>
              <a:t>NUEVA ORGANIZACIÓN SOCIAL</a:t>
            </a:r>
          </a:p>
        </p:txBody>
      </p:sp>
      <p:sp>
        <p:nvSpPr>
          <p:cNvPr id="3" name="Marcador de contenido 2"/>
          <p:cNvSpPr>
            <a:spLocks noGrp="1"/>
          </p:cNvSpPr>
          <p:nvPr>
            <p:ph idx="1"/>
          </p:nvPr>
        </p:nvSpPr>
        <p:spPr>
          <a:xfrm>
            <a:off x="625712" y="1755648"/>
            <a:ext cx="11000232" cy="4050792"/>
          </a:xfrm>
        </p:spPr>
        <p:txBody>
          <a:bodyPr/>
          <a:lstStyle/>
          <a:p>
            <a:pPr>
              <a:buFont typeface="Wingdings" pitchFamily="2" charset="2"/>
              <a:buChar char="v"/>
            </a:pPr>
            <a:r>
              <a:rPr lang="es-CL" dirty="0"/>
              <a:t>Sociedad urbana: producción secundaria y terciaria</a:t>
            </a:r>
          </a:p>
          <a:p>
            <a:pPr>
              <a:buFont typeface="Wingdings" pitchFamily="2" charset="2"/>
              <a:buChar char="v"/>
            </a:pPr>
            <a:r>
              <a:rPr lang="es-CL" dirty="0"/>
              <a:t>Nuevo grupo social: </a:t>
            </a:r>
            <a:r>
              <a:rPr lang="es-CL" b="1" dirty="0"/>
              <a:t>Burguesía </a:t>
            </a:r>
            <a:r>
              <a:rPr lang="es-CL" b="1" dirty="0">
                <a:sym typeface="Wingdings" pitchFamily="2" charset="2"/>
              </a:rPr>
              <a:t> comerciantes, empresarios, banqueros, propietarios</a:t>
            </a:r>
          </a:p>
          <a:p>
            <a:pPr>
              <a:buFont typeface="Wingdings" pitchFamily="2" charset="2"/>
              <a:buChar char="v"/>
            </a:pPr>
            <a:r>
              <a:rPr lang="es-CL" dirty="0">
                <a:sym typeface="Wingdings" pitchFamily="2" charset="2"/>
              </a:rPr>
              <a:t>Poco a poco se desarrolla como clase social, es decir, proponen una movilidad social</a:t>
            </a:r>
          </a:p>
          <a:p>
            <a:endParaRPr lang="es-CL" dirty="0"/>
          </a:p>
        </p:txBody>
      </p:sp>
      <p:pic>
        <p:nvPicPr>
          <p:cNvPr id="4" name="Imagen 3"/>
          <p:cNvPicPr>
            <a:picLocks noChangeAspect="1"/>
          </p:cNvPicPr>
          <p:nvPr/>
        </p:nvPicPr>
        <p:blipFill rotWithShape="1">
          <a:blip r:embed="rId2"/>
          <a:srcRect l="22351" t="13864" r="23704" b="22755"/>
          <a:stretch/>
        </p:blipFill>
        <p:spPr>
          <a:xfrm>
            <a:off x="6251528" y="3448382"/>
            <a:ext cx="4608061" cy="3043858"/>
          </a:xfrm>
          <a:prstGeom prst="rect">
            <a:avLst/>
          </a:prstGeom>
          <a:ln>
            <a:noFill/>
          </a:ln>
          <a:effectLst>
            <a:softEdge rad="112500"/>
          </a:effectLst>
        </p:spPr>
      </p:pic>
      <p:pic>
        <p:nvPicPr>
          <p:cNvPr id="5" name="Imagen 3"/>
          <p:cNvPicPr>
            <a:picLocks noChangeAspect="1"/>
          </p:cNvPicPr>
          <p:nvPr/>
        </p:nvPicPr>
        <p:blipFill>
          <a:blip r:embed="rId3"/>
          <a:stretch>
            <a:fillRect/>
          </a:stretch>
        </p:blipFill>
        <p:spPr>
          <a:xfrm>
            <a:off x="1423851" y="3474718"/>
            <a:ext cx="4027063" cy="3043646"/>
          </a:xfrm>
          <a:prstGeom prst="rect">
            <a:avLst/>
          </a:prstGeom>
          <a:ln>
            <a:noFill/>
          </a:ln>
          <a:effectLst>
            <a:softEdge rad="112500"/>
          </a:effectLst>
        </p:spPr>
      </p:pic>
    </p:spTree>
    <p:extLst>
      <p:ext uri="{BB962C8B-B14F-4D97-AF65-F5344CB8AC3E}">
        <p14:creationId xmlns:p14="http://schemas.microsoft.com/office/powerpoint/2010/main" val="234187702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155</TotalTime>
  <Words>793</Words>
  <Application>Microsoft Office PowerPoint</Application>
  <PresentationFormat>Panorámica</PresentationFormat>
  <Paragraphs>100</Paragraphs>
  <Slides>26</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26</vt:i4>
      </vt:variant>
    </vt:vector>
  </HeadingPairs>
  <TitlesOfParts>
    <vt:vector size="32" baseType="lpstr">
      <vt:lpstr>Arial</vt:lpstr>
      <vt:lpstr>Tw Cen MT</vt:lpstr>
      <vt:lpstr>Tw Cen MT Condensed</vt:lpstr>
      <vt:lpstr>Wingdings</vt:lpstr>
      <vt:lpstr>Wingdings 3</vt:lpstr>
      <vt:lpstr>Integral</vt:lpstr>
      <vt:lpstr>BAJA EDAD MEDIA </vt:lpstr>
      <vt:lpstr>Europa hacia el siglo xii…</vt:lpstr>
      <vt:lpstr>Reactivación del comercio</vt:lpstr>
      <vt:lpstr>Presentación de PowerPoint</vt:lpstr>
      <vt:lpstr>Nacimiento capitalismo</vt:lpstr>
      <vt:lpstr>Presentación de PowerPoint</vt:lpstr>
      <vt:lpstr>Presentación de PowerPoint</vt:lpstr>
      <vt:lpstr>Presentación de PowerPoint</vt:lpstr>
      <vt:lpstr>NUEVA ORGANIZACIÓN SOCIAL</vt:lpstr>
      <vt:lpstr>Presentación de PowerPoint</vt:lpstr>
      <vt:lpstr>Transformaciones culturales</vt:lpstr>
      <vt:lpstr>EDUCACIÓN</vt:lpstr>
      <vt:lpstr>Presentación de PowerPoint</vt:lpstr>
      <vt:lpstr>ARQUITECTURA</vt:lpstr>
      <vt:lpstr>Presentación de PowerPoint</vt:lpstr>
      <vt:lpstr>¿qué sector social están representando las imágenes? </vt:lpstr>
      <vt:lpstr>Presentación de PowerPoint</vt:lpstr>
      <vt:lpstr>Evolución política en Europa</vt:lpstr>
      <vt:lpstr>Presentación de PowerPoint</vt:lpstr>
      <vt:lpstr>CRISIS BAJO MEDIEVAL S. XIV</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 la caída del roma a la edad media</dc:title>
  <dc:creator>Mauricio Rivera</dc:creator>
  <cp:lastModifiedBy>Usuario</cp:lastModifiedBy>
  <cp:revision>25</cp:revision>
  <dcterms:created xsi:type="dcterms:W3CDTF">2020-03-18T20:14:40Z</dcterms:created>
  <dcterms:modified xsi:type="dcterms:W3CDTF">2020-03-19T02:38:24Z</dcterms:modified>
</cp:coreProperties>
</file>