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57" r:id="rId4"/>
    <p:sldId id="259" r:id="rId5"/>
    <p:sldId id="258" r:id="rId6"/>
    <p:sldId id="260" r:id="rId7"/>
    <p:sldId id="261" r:id="rId8"/>
    <p:sldId id="266" r:id="rId9"/>
    <p:sldId id="269" r:id="rId10"/>
    <p:sldId id="262" r:id="rId11"/>
    <p:sldId id="263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6" r:id="rId22"/>
    <p:sldId id="288" r:id="rId23"/>
    <p:sldId id="287" r:id="rId24"/>
    <p:sldId id="264" r:id="rId25"/>
    <p:sldId id="285" r:id="rId26"/>
    <p:sldId id="281" r:id="rId27"/>
    <p:sldId id="282" r:id="rId28"/>
    <p:sldId id="283" r:id="rId29"/>
    <p:sldId id="271" r:id="rId30"/>
    <p:sldId id="270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50B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3/18/2020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3/18/2020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ES" b="1" dirty="0" smtClean="0"/>
              <a:t>De </a:t>
            </a:r>
            <a:r>
              <a:rPr lang="es-ES" b="1" dirty="0" smtClean="0"/>
              <a:t>la caída </a:t>
            </a:r>
            <a:r>
              <a:rPr lang="es-ES" b="1" dirty="0" smtClean="0"/>
              <a:t>de </a:t>
            </a:r>
            <a:r>
              <a:rPr lang="es-ES" b="1" dirty="0" smtClean="0"/>
              <a:t>roma a la edad media</a:t>
            </a:r>
            <a:endParaRPr lang="en-US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610600" y="4702631"/>
            <a:ext cx="3200400" cy="192955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b="1" dirty="0" err="1" smtClean="0"/>
              <a:t>Objetivo</a:t>
            </a:r>
            <a:r>
              <a:rPr lang="en-US" b="1" dirty="0" smtClean="0"/>
              <a:t>: </a:t>
            </a:r>
            <a:r>
              <a:rPr lang="en-US" dirty="0" err="1" smtClean="0"/>
              <a:t>Repasar</a:t>
            </a:r>
            <a:r>
              <a:rPr lang="en-US" dirty="0" smtClean="0"/>
              <a:t> </a:t>
            </a:r>
            <a:r>
              <a:rPr lang="en-US" dirty="0" err="1" smtClean="0"/>
              <a:t>últimos</a:t>
            </a:r>
            <a:r>
              <a:rPr lang="en-US" dirty="0" smtClean="0"/>
              <a:t> </a:t>
            </a:r>
            <a:r>
              <a:rPr lang="en-US" dirty="0" err="1" smtClean="0"/>
              <a:t>contenidos</a:t>
            </a:r>
            <a:r>
              <a:rPr lang="en-US" dirty="0" smtClean="0"/>
              <a:t> de 7mo </a:t>
            </a:r>
            <a:r>
              <a:rPr lang="en-US" dirty="0" err="1" smtClean="0"/>
              <a:t>básico</a:t>
            </a:r>
            <a:r>
              <a:rPr lang="en-US" dirty="0"/>
              <a:t> </a:t>
            </a:r>
            <a:r>
              <a:rPr lang="en-US" dirty="0" err="1" smtClean="0"/>
              <a:t>analizando</a:t>
            </a:r>
            <a:r>
              <a:rPr lang="en-US" dirty="0" smtClean="0"/>
              <a:t> </a:t>
            </a:r>
            <a:r>
              <a:rPr lang="en-US" dirty="0" err="1" smtClean="0"/>
              <a:t>diversas</a:t>
            </a:r>
            <a:r>
              <a:rPr lang="en-US" dirty="0" smtClean="0"/>
              <a:t> </a:t>
            </a:r>
            <a:r>
              <a:rPr lang="en-US" dirty="0" err="1" smtClean="0"/>
              <a:t>fuentes</a:t>
            </a:r>
            <a:r>
              <a:rPr lang="en-US" dirty="0" smtClean="0"/>
              <a:t>.</a:t>
            </a:r>
          </a:p>
          <a:p>
            <a:pPr algn="just"/>
            <a:endParaRPr lang="en-US" dirty="0" smtClean="0"/>
          </a:p>
          <a:p>
            <a:pPr algn="just"/>
            <a:r>
              <a:rPr lang="en-US" b="1" dirty="0" smtClean="0">
                <a:solidFill>
                  <a:srgbClr val="00B050"/>
                </a:solidFill>
              </a:rPr>
              <a:t>IMPORTANTE</a:t>
            </a:r>
            <a:r>
              <a:rPr lang="en-US" dirty="0" smtClean="0">
                <a:solidFill>
                  <a:srgbClr val="00B050"/>
                </a:solidFill>
              </a:rPr>
              <a:t>: </a:t>
            </a:r>
            <a:r>
              <a:rPr lang="en-US" dirty="0" smtClean="0"/>
              <a:t>Este </a:t>
            </a:r>
            <a:r>
              <a:rPr lang="en-US" dirty="0" err="1" smtClean="0"/>
              <a:t>es</a:t>
            </a:r>
            <a:r>
              <a:rPr lang="en-US" dirty="0" smtClean="0"/>
              <a:t> un </a:t>
            </a:r>
            <a:r>
              <a:rPr lang="en-US" dirty="0" err="1"/>
              <a:t>e</a:t>
            </a:r>
            <a:r>
              <a:rPr lang="en-US" dirty="0" err="1" smtClean="0"/>
              <a:t>jercicio</a:t>
            </a:r>
            <a:r>
              <a:rPr lang="en-US" dirty="0" smtClean="0"/>
              <a:t> </a:t>
            </a:r>
            <a:r>
              <a:rPr lang="en-US" dirty="0" err="1" smtClean="0"/>
              <a:t>previo</a:t>
            </a:r>
            <a:r>
              <a:rPr lang="en-US" dirty="0" smtClean="0"/>
              <a:t> para </a:t>
            </a:r>
            <a:r>
              <a:rPr lang="en-US" dirty="0" err="1" smtClean="0"/>
              <a:t>realizar</a:t>
            </a:r>
            <a:r>
              <a:rPr lang="en-US" dirty="0" smtClean="0"/>
              <a:t> </a:t>
            </a:r>
            <a:r>
              <a:rPr lang="en-US" i="1" dirty="0" err="1" smtClean="0"/>
              <a:t>Guía</a:t>
            </a:r>
            <a:r>
              <a:rPr lang="en-US" i="1" dirty="0" smtClean="0"/>
              <a:t> N°1 de </a:t>
            </a:r>
            <a:r>
              <a:rPr lang="en-US" i="1" dirty="0" err="1" smtClean="0"/>
              <a:t>Metodología</a:t>
            </a:r>
            <a:r>
              <a:rPr lang="en-US" i="1" dirty="0" smtClean="0"/>
              <a:t> 8vo </a:t>
            </a:r>
            <a:r>
              <a:rPr lang="en-US" i="1" dirty="0" err="1" smtClean="0"/>
              <a:t>básico</a:t>
            </a:r>
            <a:r>
              <a:rPr lang="en-US" i="1" dirty="0" smtClean="0"/>
              <a:t>.</a:t>
            </a:r>
            <a:endParaRPr lang="en-US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461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6971" y="259024"/>
            <a:ext cx="11929870" cy="981948"/>
          </a:xfrm>
          <a:ln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4000" b="1" dirty="0" smtClean="0"/>
              <a:t>Cae roma occidental: </a:t>
            </a:r>
            <a:r>
              <a:rPr lang="es-ES" sz="4000" b="1" dirty="0" err="1" smtClean="0"/>
              <a:t>europa</a:t>
            </a:r>
            <a:r>
              <a:rPr lang="es-ES" sz="4000" b="1" dirty="0" smtClean="0"/>
              <a:t> fragmentada</a:t>
            </a:r>
            <a:endParaRPr lang="en-US" sz="40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6971" y="1615757"/>
            <a:ext cx="6306968" cy="4911633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s-ES" sz="2000" dirty="0" smtClean="0"/>
              <a:t>- </a:t>
            </a:r>
            <a:r>
              <a:rPr lang="es-ES" sz="2000" b="1" dirty="0" smtClean="0"/>
              <a:t>El Imperio romano representaba</a:t>
            </a:r>
            <a:r>
              <a:rPr lang="es-ES" sz="2000" dirty="0" smtClean="0"/>
              <a:t> la </a:t>
            </a:r>
            <a:r>
              <a:rPr lang="es-ES" sz="2000" b="1" dirty="0" smtClean="0"/>
              <a:t>unidad</a:t>
            </a:r>
            <a:r>
              <a:rPr lang="es-ES" sz="2000" dirty="0" smtClean="0"/>
              <a:t> política-institucional.</a:t>
            </a:r>
          </a:p>
          <a:p>
            <a:pPr algn="just"/>
            <a:r>
              <a:rPr lang="es-ES" sz="2000" dirty="0" smtClean="0"/>
              <a:t>- Con su caída, </a:t>
            </a:r>
            <a:r>
              <a:rPr lang="es-ES" sz="2000" b="1" dirty="0" smtClean="0"/>
              <a:t>Europa</a:t>
            </a:r>
            <a:r>
              <a:rPr lang="es-ES" sz="2000" dirty="0" smtClean="0"/>
              <a:t> se ve </a:t>
            </a:r>
            <a:r>
              <a:rPr lang="es-ES" sz="2000" b="1" dirty="0" smtClean="0"/>
              <a:t>fragmentada</a:t>
            </a:r>
            <a:r>
              <a:rPr lang="es-ES" sz="2000" dirty="0" smtClean="0"/>
              <a:t> en una diversidad de unidades políticas en </a:t>
            </a:r>
            <a:r>
              <a:rPr lang="es-ES" sz="2000" dirty="0" smtClean="0"/>
              <a:t>las que, </a:t>
            </a:r>
            <a:r>
              <a:rPr lang="es-ES" sz="2000" dirty="0" smtClean="0"/>
              <a:t>sin embargo, el legado romano perdurará.</a:t>
            </a:r>
          </a:p>
          <a:p>
            <a:pPr algn="just"/>
            <a:r>
              <a:rPr lang="es-ES" sz="2000" dirty="0" smtClean="0"/>
              <a:t>- A este proceso </a:t>
            </a:r>
            <a:r>
              <a:rPr lang="es-ES" sz="2000" dirty="0" smtClean="0"/>
              <a:t>le </a:t>
            </a:r>
            <a:r>
              <a:rPr lang="es-ES" sz="2000" dirty="0" smtClean="0"/>
              <a:t>acompaña una </a:t>
            </a:r>
            <a:r>
              <a:rPr lang="es-ES" sz="2000" b="1" dirty="0" smtClean="0"/>
              <a:t>inseguridad</a:t>
            </a:r>
            <a:r>
              <a:rPr lang="es-ES" sz="2000" dirty="0" smtClean="0"/>
              <a:t> en la vida urbana, marcada por un </a:t>
            </a:r>
            <a:r>
              <a:rPr lang="es-ES" sz="2000" b="1" dirty="0" smtClean="0"/>
              <a:t>proceso de ruralización</a:t>
            </a:r>
            <a:r>
              <a:rPr lang="es-ES" sz="2000" dirty="0" smtClean="0"/>
              <a:t>: las ciudades no son seguras.</a:t>
            </a:r>
          </a:p>
          <a:p>
            <a:pPr algn="just"/>
            <a:r>
              <a:rPr lang="es-ES" sz="2000" dirty="0" smtClean="0"/>
              <a:t>- Así se da inicio a la </a:t>
            </a:r>
            <a:r>
              <a:rPr lang="es-ES" sz="2000" b="1" dirty="0" smtClean="0"/>
              <a:t>Edad Media </a:t>
            </a:r>
            <a:r>
              <a:rPr lang="es-ES" sz="2000" dirty="0" smtClean="0"/>
              <a:t>con una de sus más grandes características: </a:t>
            </a:r>
            <a:r>
              <a:rPr lang="es-ES" sz="2000" b="1" dirty="0" smtClean="0"/>
              <a:t>ruralización y fragmentación </a:t>
            </a:r>
            <a:r>
              <a:rPr lang="es-ES" sz="2000" dirty="0" smtClean="0"/>
              <a:t>del poder político.</a:t>
            </a:r>
          </a:p>
          <a:p>
            <a:pPr algn="just"/>
            <a:r>
              <a:rPr lang="es-ES" sz="2000" dirty="0" smtClean="0"/>
              <a:t>- Lo único que da </a:t>
            </a:r>
            <a:r>
              <a:rPr lang="es-ES" sz="2000" b="1" dirty="0" smtClean="0"/>
              <a:t>unidad</a:t>
            </a:r>
            <a:r>
              <a:rPr lang="es-ES" sz="2000" dirty="0" smtClean="0"/>
              <a:t> a la Europa de la Edad Media es la </a:t>
            </a:r>
            <a:r>
              <a:rPr lang="es-ES" sz="2000" b="1" dirty="0" smtClean="0"/>
              <a:t>Iglesia cristiana-católica</a:t>
            </a:r>
            <a:r>
              <a:rPr lang="es-ES" sz="2000" dirty="0" smtClean="0"/>
              <a:t>: unidad religiosa e institucional. </a:t>
            </a:r>
            <a:endParaRPr lang="es-ES" sz="2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9806" y="1501321"/>
            <a:ext cx="5284991" cy="507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6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485" y="705157"/>
            <a:ext cx="3672563" cy="1499616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" sz="2800" b="1" dirty="0" smtClean="0"/>
              <a:t>Europa durante los primeros siglos de la Edad Media</a:t>
            </a:r>
            <a:endParaRPr lang="en-US" sz="2800" b="1" dirty="0"/>
          </a:p>
        </p:txBody>
      </p:sp>
      <p:pic>
        <p:nvPicPr>
          <p:cNvPr id="4100" name="Picture 4" descr="Resultado de imagen para primero reinos mediev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048" y="226973"/>
            <a:ext cx="8421312" cy="6500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65858" y="2872070"/>
            <a:ext cx="2455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¿Qué característica geopolítica refleja el mapa?</a:t>
            </a:r>
            <a:endParaRPr lang="es-CL" dirty="0"/>
          </a:p>
        </p:txBody>
      </p:sp>
      <p:sp>
        <p:nvSpPr>
          <p:cNvPr id="4" name="Flecha abajo 3"/>
          <p:cNvSpPr/>
          <p:nvPr/>
        </p:nvSpPr>
        <p:spPr>
          <a:xfrm>
            <a:off x="1482286" y="3935878"/>
            <a:ext cx="822960" cy="8811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/>
          <p:cNvSpPr txBox="1"/>
          <p:nvPr/>
        </p:nvSpPr>
        <p:spPr>
          <a:xfrm>
            <a:off x="1057744" y="4872445"/>
            <a:ext cx="167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Fragmentación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val="344619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72249" y="212196"/>
            <a:ext cx="10854112" cy="1499616"/>
          </a:xfrm>
        </p:spPr>
        <p:txBody>
          <a:bodyPr/>
          <a:lstStyle/>
          <a:p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 </a:t>
            </a:r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característica del periodo: </a:t>
            </a:r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FEUDALISMO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4438" y="2567949"/>
            <a:ext cx="3723718" cy="253218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s-CL" dirty="0" smtClean="0"/>
              <a:t> Carlomagno divide el territorio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dirty="0"/>
              <a:t> </a:t>
            </a:r>
            <a:r>
              <a:rPr lang="es-CL" dirty="0" smtClean="0"/>
              <a:t>Condes, duques, marqueses tendrán gran poder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b="1" dirty="0" smtClean="0"/>
              <a:t>Fragmentación de la autoridad: </a:t>
            </a:r>
            <a:r>
              <a:rPr lang="es-CL" dirty="0" smtClean="0"/>
              <a:t>base del feudalismo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78860"/>
            <a:ext cx="7328681" cy="5496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37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92680" y="338582"/>
            <a:ext cx="9720072" cy="1043654"/>
          </a:xfrm>
        </p:spPr>
        <p:txBody>
          <a:bodyPr/>
          <a:lstStyle/>
          <a:p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  ix.-x: nuevas invasiones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15370" y="2156559"/>
            <a:ext cx="9720073" cy="4023360"/>
          </a:xfrm>
        </p:spPr>
        <p:txBody>
          <a:bodyPr/>
          <a:lstStyle/>
          <a:p>
            <a:r>
              <a:rPr lang="es-CL" b="1" dirty="0" smtClean="0"/>
              <a:t>Nueva ola de invasiones:</a:t>
            </a:r>
          </a:p>
          <a:p>
            <a:endParaRPr lang="es-CL" b="1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s-CL" b="1" dirty="0" smtClean="0"/>
              <a:t> Normandos (vikingos): grandes embarcaciones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b="1" dirty="0" smtClean="0"/>
              <a:t> Húngaros: incursiones violentas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CL" b="1" dirty="0" smtClean="0"/>
              <a:t> Sarracenos: saqueo</a:t>
            </a:r>
          </a:p>
          <a:p>
            <a:pPr marL="0" indent="0">
              <a:buNone/>
            </a:pPr>
            <a:endParaRPr lang="es-CL" b="1" dirty="0" smtClean="0"/>
          </a:p>
          <a:p>
            <a:pPr marL="0" indent="0">
              <a:buNone/>
            </a:pPr>
            <a:endParaRPr lang="es-CL" b="1" dirty="0"/>
          </a:p>
          <a:p>
            <a:pPr marL="0" indent="0">
              <a:buNone/>
            </a:pPr>
            <a:r>
              <a:rPr lang="es-CL" b="1" dirty="0"/>
              <a:t> </a:t>
            </a:r>
            <a:r>
              <a:rPr lang="es-CL" b="1" dirty="0" smtClean="0"/>
              <a:t>   Se integran a la civilización occidental</a:t>
            </a:r>
            <a:endParaRPr lang="es-CL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178" y="1560366"/>
            <a:ext cx="4601379" cy="24297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178" y="4168239"/>
            <a:ext cx="4601379" cy="22733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Flecha abajo"/>
          <p:cNvSpPr/>
          <p:nvPr/>
        </p:nvSpPr>
        <p:spPr>
          <a:xfrm>
            <a:off x="2992581" y="4619501"/>
            <a:ext cx="688769" cy="8431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53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0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20131" y="290589"/>
            <a:ext cx="9720072" cy="1499616"/>
          </a:xfrm>
        </p:spPr>
        <p:txBody>
          <a:bodyPr/>
          <a:lstStyle/>
          <a:p>
            <a:pPr algn="ctr"/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Desintegración del imperio carolingio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00377" y="2084119"/>
            <a:ext cx="9720073" cy="40233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s-CL" sz="2400" b="1" dirty="0" smtClean="0"/>
              <a:t>División interna</a:t>
            </a:r>
          </a:p>
          <a:p>
            <a:pPr marL="0" indent="0" algn="ctr">
              <a:buNone/>
            </a:pPr>
            <a:r>
              <a:rPr lang="es-CL" sz="2400" b="1" dirty="0" smtClean="0"/>
              <a:t>Nuevas invasiones</a:t>
            </a:r>
          </a:p>
          <a:p>
            <a:pPr algn="ctr">
              <a:buFont typeface="Wingdings" panose="05000000000000000000" pitchFamily="2" charset="2"/>
              <a:buChar char="v"/>
            </a:pPr>
            <a:endParaRPr lang="es-CL" sz="2400" b="1" dirty="0"/>
          </a:p>
          <a:p>
            <a:pPr marL="0" indent="0" algn="ctr">
              <a:buNone/>
            </a:pPr>
            <a:r>
              <a:rPr lang="es-CL" sz="2400" b="1" dirty="0" smtClean="0"/>
              <a:t>Necesidad de defensa</a:t>
            </a:r>
          </a:p>
          <a:p>
            <a:pPr marL="0" indent="0" algn="ctr">
              <a:buNone/>
            </a:pPr>
            <a:r>
              <a:rPr lang="es-CL" sz="2400" b="1" dirty="0" smtClean="0"/>
              <a:t>Ruralización de la población</a:t>
            </a:r>
          </a:p>
          <a:p>
            <a:pPr marL="0" indent="0" algn="ctr">
              <a:buNone/>
            </a:pPr>
            <a:endParaRPr lang="es-CL" dirty="0" smtClean="0"/>
          </a:p>
          <a:p>
            <a:pPr marL="0" indent="0" algn="ctr">
              <a:buNone/>
            </a:pPr>
            <a:endParaRPr lang="es-CL" dirty="0"/>
          </a:p>
          <a:p>
            <a:pPr marL="0" indent="0" algn="ctr">
              <a:buNone/>
            </a:pPr>
            <a:r>
              <a:rPr lang="es-CL" sz="4000" b="1" dirty="0" smtClean="0"/>
              <a:t>FEUDALISMO</a:t>
            </a:r>
            <a:endParaRPr lang="es-CL" sz="4000" b="1" dirty="0"/>
          </a:p>
        </p:txBody>
      </p:sp>
      <p:sp>
        <p:nvSpPr>
          <p:cNvPr id="4" name="3 Flecha abajo"/>
          <p:cNvSpPr/>
          <p:nvPr/>
        </p:nvSpPr>
        <p:spPr>
          <a:xfrm>
            <a:off x="5533902" y="2921330"/>
            <a:ext cx="546265" cy="5818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5" name="4 Flecha abajo"/>
          <p:cNvSpPr/>
          <p:nvPr/>
        </p:nvSpPr>
        <p:spPr>
          <a:xfrm>
            <a:off x="5326083" y="4346370"/>
            <a:ext cx="961902" cy="914400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sp>
        <p:nvSpPr>
          <p:cNvPr id="6" name="5 Flecha abajo"/>
          <p:cNvSpPr/>
          <p:nvPr/>
        </p:nvSpPr>
        <p:spPr>
          <a:xfrm>
            <a:off x="5628904" y="1745673"/>
            <a:ext cx="261257" cy="28500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prstClr val="white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4" y="3844697"/>
            <a:ext cx="3633899" cy="2464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43" y="3844697"/>
            <a:ext cx="3657600" cy="24646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4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6953" y="236264"/>
            <a:ext cx="9720072" cy="1499616"/>
          </a:xfrm>
        </p:spPr>
        <p:txBody>
          <a:bodyPr/>
          <a:lstStyle/>
          <a:p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feudalismo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22960" y="1385602"/>
            <a:ext cx="9145400" cy="47670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s-CL" dirty="0" smtClean="0"/>
              <a:t>Sistema </a:t>
            </a:r>
            <a:r>
              <a:rPr lang="es-CL" dirty="0"/>
              <a:t>de gobierno y de organización económica, social y política propio de la Edad Media, basado en una serie de lazos y obligaciones que vinculaban a </a:t>
            </a:r>
            <a:r>
              <a:rPr lang="es-CL" b="1" dirty="0"/>
              <a:t>vasallos </a:t>
            </a:r>
            <a:r>
              <a:rPr lang="es-CL" dirty="0"/>
              <a:t>y </a:t>
            </a:r>
            <a:r>
              <a:rPr lang="es-CL" b="1" dirty="0"/>
              <a:t>señores</a:t>
            </a:r>
            <a:r>
              <a:rPr lang="es-CL" dirty="0" smtClean="0"/>
              <a:t>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CL" dirty="0"/>
              <a:t> </a:t>
            </a:r>
            <a:r>
              <a:rPr lang="es-CL" dirty="0" smtClean="0"/>
              <a:t>Reyes entregarán a la nobleza el control político y militar de territorios en el norte de Francia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b="1" dirty="0" smtClean="0"/>
              <a:t>VASALLAJE: contrato entre nobles</a:t>
            </a:r>
          </a:p>
          <a:p>
            <a:pPr marL="0" indent="0">
              <a:buNone/>
            </a:pPr>
            <a:r>
              <a:rPr lang="es-CL" b="1" dirty="0" smtClean="0"/>
              <a:t>-Dependencia				</a:t>
            </a:r>
          </a:p>
          <a:p>
            <a:pPr marL="0" indent="0">
              <a:buNone/>
            </a:pPr>
            <a:r>
              <a:rPr lang="es-CL" b="1" dirty="0" smtClean="0"/>
              <a:t>-Vitalicia</a:t>
            </a:r>
          </a:p>
          <a:p>
            <a:pPr marL="0" indent="0">
              <a:buNone/>
            </a:pPr>
            <a:r>
              <a:rPr lang="es-CL" b="1" dirty="0" smtClean="0"/>
              <a:t>-Contrato libre				</a:t>
            </a:r>
          </a:p>
          <a:p>
            <a:pPr marL="0" indent="0">
              <a:buNone/>
            </a:pPr>
            <a:r>
              <a:rPr lang="es-CL" b="1" dirty="0" smtClean="0"/>
              <a:t>- Establece derechos y deberes</a:t>
            </a:r>
            <a:endParaRPr lang="es-CL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654" y="3125372"/>
            <a:ext cx="3608036" cy="34267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099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2347" y="354451"/>
            <a:ext cx="6020616" cy="102464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Sociedad medieval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562780" y="330079"/>
            <a:ext cx="5247882" cy="118696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s-CL" sz="2000" b="1" dirty="0"/>
              <a:t> </a:t>
            </a:r>
            <a:r>
              <a:rPr lang="es-CL" sz="2000" b="1" dirty="0" smtClean="0"/>
              <a:t>Sociedad estamental: sin movilidad social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sz="2000" b="1" dirty="0" smtClean="0"/>
              <a:t>Gran mayoría de la población: esclavos o siervos de la gleba</a:t>
            </a:r>
            <a:endParaRPr lang="es-CL" sz="2000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895" t="17232" r="15229" b="6161"/>
          <a:stretch/>
        </p:blipFill>
        <p:spPr>
          <a:xfrm>
            <a:off x="1449976" y="1517045"/>
            <a:ext cx="9091749" cy="534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33975" y="862866"/>
            <a:ext cx="6574407" cy="76706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ECONOMÍA MEDIEVAL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9429" y="2092817"/>
            <a:ext cx="6561529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s-CL" dirty="0" smtClean="0"/>
              <a:t>Economía rural y agropecuaria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 smtClean="0"/>
              <a:t>Tierra </a:t>
            </a:r>
            <a:r>
              <a:rPr lang="es-CL" dirty="0" smtClean="0">
                <a:sym typeface="Wingdings" panose="05000000000000000000" pitchFamily="2" charset="2"/>
              </a:rPr>
              <a:t> fuente de sustento y riqueza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 smtClean="0">
                <a:sym typeface="Wingdings" panose="05000000000000000000" pitchFamily="2" charset="2"/>
              </a:rPr>
              <a:t>Trabajo comunitario y técnicas rudimentarias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 smtClean="0">
                <a:sym typeface="Wingdings" panose="05000000000000000000" pitchFamily="2" charset="2"/>
              </a:rPr>
              <a:t>Economía de subsistencia no destinada al comercio (autarquía) 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380" y="1934112"/>
            <a:ext cx="4279609" cy="43198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331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1130" y="471623"/>
            <a:ext cx="9720072" cy="1209069"/>
          </a:xfrm>
        </p:spPr>
        <p:txBody>
          <a:bodyPr/>
          <a:lstStyle/>
          <a:p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Feudo: un sistema integral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71130" y="1321628"/>
            <a:ext cx="9720073" cy="404139"/>
          </a:xfrm>
        </p:spPr>
        <p:txBody>
          <a:bodyPr>
            <a:normAutofit/>
          </a:bodyPr>
          <a:lstStyle/>
          <a:p>
            <a:r>
              <a:rPr lang="es-CL" dirty="0" smtClean="0"/>
              <a:t>El feudo era una unidad autónoma y compleja</a:t>
            </a:r>
            <a:endParaRPr lang="es-CL" dirty="0"/>
          </a:p>
        </p:txBody>
      </p:sp>
      <p:pic>
        <p:nvPicPr>
          <p:cNvPr id="1026" name="Picture 2" descr="http://1.bp.blogspot.com/-kK5_AkbsxRs/UyiIpj1gQzI/AAAAAAAAADo/evviNogfC_k/s1600/Feudalismo-Feudo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3"/>
          <a:stretch/>
        </p:blipFill>
        <p:spPr bwMode="auto">
          <a:xfrm>
            <a:off x="1151435" y="1880314"/>
            <a:ext cx="9077325" cy="48424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13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8732" y="13064"/>
            <a:ext cx="11699096" cy="1345474"/>
          </a:xfrm>
        </p:spPr>
        <p:txBody>
          <a:bodyPr/>
          <a:lstStyle/>
          <a:p>
            <a:r>
              <a:rPr lang="es-CL" b="1" dirty="0" smtClean="0"/>
              <a:t>¿Recuerdas lo último visto en 7mo básico?</a:t>
            </a:r>
            <a:endParaRPr lang="es-C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46149" y="1011498"/>
            <a:ext cx="4044261" cy="496389"/>
          </a:xfrm>
        </p:spPr>
        <p:txBody>
          <a:bodyPr/>
          <a:lstStyle/>
          <a:p>
            <a:r>
              <a:rPr lang="es-CL" dirty="0" smtClean="0"/>
              <a:t>¡Activa tus conocimientos previos!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7747" t="3335" b="1"/>
          <a:stretch/>
        </p:blipFill>
        <p:spPr>
          <a:xfrm>
            <a:off x="10241280" y="4767943"/>
            <a:ext cx="1950720" cy="20900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732" y="1535759"/>
            <a:ext cx="5512525" cy="249675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884" y="1685108"/>
            <a:ext cx="4341223" cy="21706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b="9980"/>
          <a:stretch/>
        </p:blipFill>
        <p:spPr>
          <a:xfrm>
            <a:off x="1455744" y="4170545"/>
            <a:ext cx="3238500" cy="251228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0274" y="3659354"/>
            <a:ext cx="3762400" cy="302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56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Principales características del feudalismo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24129" y="2504941"/>
            <a:ext cx="5286520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s-CL" dirty="0" smtClean="0"/>
              <a:t> Descentralización del poder político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/>
              <a:t> </a:t>
            </a:r>
            <a:r>
              <a:rPr lang="es-CL" dirty="0" smtClean="0"/>
              <a:t>Importancia de las relaciones de fidelidad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/>
              <a:t> </a:t>
            </a:r>
            <a:r>
              <a:rPr lang="es-CL" dirty="0" smtClean="0"/>
              <a:t>Relevancia del dominio de tierras y armas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/>
              <a:t> </a:t>
            </a:r>
            <a:r>
              <a:rPr lang="es-CL" dirty="0" smtClean="0"/>
              <a:t>Predominio de la vida rural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CL" dirty="0"/>
              <a:t> </a:t>
            </a:r>
            <a:r>
              <a:rPr lang="es-CL" dirty="0" smtClean="0"/>
              <a:t>Economía agrícola y de subsistencia (Autoabastecimiento)</a:t>
            </a:r>
            <a:endParaRPr lang="es-C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182" y="2012994"/>
            <a:ext cx="5028628" cy="34476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39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4311" y="-91440"/>
            <a:ext cx="9720072" cy="1499616"/>
          </a:xfrm>
        </p:spPr>
        <p:txBody>
          <a:bodyPr/>
          <a:lstStyle/>
          <a:p>
            <a:r>
              <a:rPr lang="es-CL" b="1" dirty="0" smtClean="0"/>
              <a:t>Cultura medieval</a:t>
            </a:r>
            <a:endParaRPr lang="es-C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6387" y="1762112"/>
            <a:ext cx="5675158" cy="5095888"/>
          </a:xfrm>
        </p:spPr>
        <p:txBody>
          <a:bodyPr>
            <a:normAutofit fontScale="77500" lnSpcReduction="20000"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es-CL" b="1" dirty="0" smtClean="0"/>
              <a:t>Teocéntrica</a:t>
            </a:r>
            <a:r>
              <a:rPr lang="es-CL" dirty="0" smtClean="0"/>
              <a:t> </a:t>
            </a:r>
            <a:r>
              <a:rPr lang="es-CL" dirty="0" smtClean="0">
                <a:sym typeface="Wingdings" panose="05000000000000000000" pitchFamily="2" charset="2"/>
              </a:rPr>
              <a:t> </a:t>
            </a:r>
            <a:r>
              <a:rPr lang="es-CL" dirty="0"/>
              <a:t>Dios como el centro y creador de todo el </a:t>
            </a:r>
            <a:r>
              <a:rPr lang="es-CL" dirty="0" smtClean="0"/>
              <a:t>universo.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CL" dirty="0"/>
              <a:t>T</a:t>
            </a:r>
            <a:r>
              <a:rPr lang="es-CL" dirty="0" smtClean="0"/>
              <a:t>res </a:t>
            </a:r>
            <a:r>
              <a:rPr lang="es-CL" dirty="0"/>
              <a:t>grandes zonas de influencia: la </a:t>
            </a:r>
            <a:r>
              <a:rPr lang="es-CL" b="1" dirty="0" smtClean="0"/>
              <a:t>Europa cristiana </a:t>
            </a:r>
            <a:r>
              <a:rPr lang="es-CL" b="1" dirty="0"/>
              <a:t>occidental, el Imperio bizantino y el Imperio </a:t>
            </a:r>
            <a:r>
              <a:rPr lang="es-CL" b="1" dirty="0" smtClean="0"/>
              <a:t>musulmán.</a:t>
            </a:r>
            <a:r>
              <a:rPr lang="es-CL" dirty="0" smtClean="0"/>
              <a:t> Las </a:t>
            </a:r>
            <a:r>
              <a:rPr lang="es-CL" dirty="0"/>
              <a:t>relaciones entre estas culturas fueron complejas, </a:t>
            </a:r>
            <a:r>
              <a:rPr lang="es-CL" dirty="0" smtClean="0"/>
              <a:t>con períodos </a:t>
            </a:r>
            <a:r>
              <a:rPr lang="es-CL" dirty="0"/>
              <a:t>de intenso conflicto y otros de encuentro e </a:t>
            </a:r>
            <a:r>
              <a:rPr lang="es-CL" dirty="0" smtClean="0"/>
              <a:t>intercambio.</a:t>
            </a:r>
          </a:p>
          <a:p>
            <a:pPr algn="just">
              <a:buFont typeface="Wingdings" panose="05000000000000000000" pitchFamily="2" charset="2"/>
              <a:buChar char="v"/>
            </a:pPr>
            <a:r>
              <a:rPr lang="es-CL" dirty="0"/>
              <a:t>Uno de los </a:t>
            </a:r>
            <a:r>
              <a:rPr lang="es-CL" b="1" dirty="0"/>
              <a:t>conflictos </a:t>
            </a:r>
            <a:r>
              <a:rPr lang="es-CL" b="1" dirty="0" smtClean="0"/>
              <a:t>más reconocibles </a:t>
            </a:r>
            <a:r>
              <a:rPr lang="es-CL" b="1" dirty="0"/>
              <a:t>de este período fue el de las cruzadas</a:t>
            </a:r>
            <a:r>
              <a:rPr lang="es-CL" dirty="0"/>
              <a:t>, conjunto </a:t>
            </a:r>
            <a:r>
              <a:rPr lang="es-CL" dirty="0" smtClean="0"/>
              <a:t>de campañas </a:t>
            </a:r>
            <a:r>
              <a:rPr lang="es-CL" dirty="0"/>
              <a:t>militares impulsadas por el Papa en Roma para </a:t>
            </a:r>
            <a:r>
              <a:rPr lang="es-CL" dirty="0" smtClean="0"/>
              <a:t>recuperar para </a:t>
            </a:r>
            <a:r>
              <a:rPr lang="es-CL" dirty="0"/>
              <a:t>la cristiandad algunas zonas de Palestina, en </a:t>
            </a:r>
            <a:r>
              <a:rPr lang="es-CL" dirty="0" smtClean="0"/>
              <a:t>especial la </a:t>
            </a:r>
            <a:r>
              <a:rPr lang="es-CL" dirty="0"/>
              <a:t>ciudad de Jerusalén, considerada Tierra Santa. Las </a:t>
            </a:r>
            <a:r>
              <a:rPr lang="es-CL" dirty="0" smtClean="0"/>
              <a:t>cruzadas influyeron </a:t>
            </a:r>
            <a:r>
              <a:rPr lang="es-CL" dirty="0"/>
              <a:t>profundamente en la relación entre Oriente y </a:t>
            </a:r>
            <a:r>
              <a:rPr lang="es-CL" dirty="0" smtClean="0"/>
              <a:t>Occidente, tanto </a:t>
            </a:r>
            <a:r>
              <a:rPr lang="es-CL" dirty="0"/>
              <a:t>en lo político, como en lo económico y </a:t>
            </a:r>
            <a:r>
              <a:rPr lang="es-CL" dirty="0" smtClean="0"/>
              <a:t>cultural. </a:t>
            </a:r>
            <a:r>
              <a:rPr lang="es-CL" dirty="0"/>
              <a:t>Las </a:t>
            </a:r>
            <a:r>
              <a:rPr lang="es-CL" dirty="0" smtClean="0"/>
              <a:t>cruzadas tuvieron </a:t>
            </a:r>
            <a:r>
              <a:rPr lang="es-CL" dirty="0"/>
              <a:t>profundas consecuencias para Europa </a:t>
            </a:r>
            <a:r>
              <a:rPr lang="es-CL" dirty="0" smtClean="0"/>
              <a:t>occidental: se </a:t>
            </a:r>
            <a:r>
              <a:rPr lang="es-CL" b="1" dirty="0"/>
              <a:t>fortaleció el poder de los reyes </a:t>
            </a:r>
            <a:r>
              <a:rPr lang="es-CL" dirty="0"/>
              <a:t>a costa </a:t>
            </a:r>
            <a:r>
              <a:rPr lang="es-CL" dirty="0" smtClean="0"/>
              <a:t>del que </a:t>
            </a:r>
            <a:r>
              <a:rPr lang="es-CL" dirty="0"/>
              <a:t>poseían los señores feudales, se produjo un </a:t>
            </a:r>
            <a:r>
              <a:rPr lang="es-CL" dirty="0" smtClean="0"/>
              <a:t>renovado </a:t>
            </a:r>
            <a:r>
              <a:rPr lang="es-CL" b="1" dirty="0" smtClean="0"/>
              <a:t>intercambio </a:t>
            </a:r>
            <a:r>
              <a:rPr lang="es-CL" b="1" dirty="0"/>
              <a:t>cultural entre Oriente y </a:t>
            </a:r>
            <a:r>
              <a:rPr lang="es-CL" b="1" dirty="0" smtClean="0"/>
              <a:t>Occidente, </a:t>
            </a:r>
            <a:r>
              <a:rPr lang="es-CL" dirty="0" smtClean="0"/>
              <a:t>se </a:t>
            </a:r>
            <a:r>
              <a:rPr lang="es-CL" dirty="0"/>
              <a:t>reactivó el </a:t>
            </a:r>
            <a:r>
              <a:rPr lang="es-CL" b="1" dirty="0"/>
              <a:t>comercio </a:t>
            </a:r>
            <a:r>
              <a:rPr lang="es-CL" dirty="0"/>
              <a:t>en el mar </a:t>
            </a:r>
            <a:r>
              <a:rPr lang="es-CL" dirty="0" smtClean="0"/>
              <a:t>Mediterráneo, lo </a:t>
            </a:r>
            <a:r>
              <a:rPr lang="es-CL" dirty="0"/>
              <a:t>que a su vez hizo retornar la </a:t>
            </a:r>
            <a:r>
              <a:rPr lang="es-CL" dirty="0" smtClean="0"/>
              <a:t>circulación de </a:t>
            </a:r>
            <a:r>
              <a:rPr lang="es-CL" dirty="0"/>
              <a:t>la moneda e introdujo nuevos productos a Europa.</a:t>
            </a:r>
            <a:endParaRPr lang="es-CL" dirty="0" smtClean="0"/>
          </a:p>
          <a:p>
            <a:pPr algn="just">
              <a:buFont typeface="Wingdings" panose="05000000000000000000" pitchFamily="2" charset="2"/>
              <a:buChar char="v"/>
            </a:pPr>
            <a:r>
              <a:rPr lang="es-CL" dirty="0"/>
              <a:t>La especial ubicación del </a:t>
            </a:r>
            <a:r>
              <a:rPr lang="es-CL" b="1" dirty="0"/>
              <a:t>Imperio bizantino como </a:t>
            </a:r>
            <a:r>
              <a:rPr lang="es-CL" b="1" dirty="0" smtClean="0"/>
              <a:t>puente geográfico </a:t>
            </a:r>
            <a:r>
              <a:rPr lang="es-CL" b="1" dirty="0"/>
              <a:t>entre Europa y el extremo Oriente </a:t>
            </a:r>
            <a:r>
              <a:rPr lang="es-CL" dirty="0"/>
              <a:t>lo </a:t>
            </a:r>
            <a:r>
              <a:rPr lang="es-CL" dirty="0" smtClean="0"/>
              <a:t>convirtió en </a:t>
            </a:r>
            <a:r>
              <a:rPr lang="es-CL" dirty="0"/>
              <a:t>una zona de intenso intercambio cultural </a:t>
            </a:r>
            <a:r>
              <a:rPr lang="es-CL" dirty="0" smtClean="0"/>
              <a:t>y comercial </a:t>
            </a:r>
            <a:r>
              <a:rPr lang="es-CL" dirty="0"/>
              <a:t>entre el mundo árabe y la cultura europea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48628" t="34375" r="14326" b="18125"/>
          <a:stretch/>
        </p:blipFill>
        <p:spPr>
          <a:xfrm>
            <a:off x="6688182" y="114953"/>
            <a:ext cx="4820196" cy="347472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062625" y="855277"/>
            <a:ext cx="4743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 smtClean="0"/>
              <a:t>Intercambios y conflictos</a:t>
            </a:r>
            <a:endParaRPr lang="es-CL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182" y="3595170"/>
            <a:ext cx="4762500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5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5854" y="805881"/>
            <a:ext cx="2502843" cy="527739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just"/>
            <a:r>
              <a:rPr lang="es-CL" dirty="0"/>
              <a:t>El Imperio bizantino tuvo varias etapas de expansión y retroceso. Su </a:t>
            </a:r>
            <a:r>
              <a:rPr lang="es-CL" dirty="0" smtClean="0"/>
              <a:t>período de </a:t>
            </a:r>
            <a:r>
              <a:rPr lang="es-CL" dirty="0"/>
              <a:t>mayor esplendor fue bajo el emperador Justiniano I (527-565) y </a:t>
            </a:r>
            <a:r>
              <a:rPr lang="es-CL" dirty="0" smtClean="0"/>
              <a:t>su esposa </a:t>
            </a:r>
            <a:r>
              <a:rPr lang="es-CL" dirty="0"/>
              <a:t>la emperatriz </a:t>
            </a:r>
            <a:r>
              <a:rPr lang="es-CL" dirty="0" smtClean="0"/>
              <a:t>Teodora.</a:t>
            </a:r>
          </a:p>
          <a:p>
            <a:pPr algn="just"/>
            <a:endParaRPr lang="es-CL" dirty="0"/>
          </a:p>
          <a:p>
            <a:pPr algn="just"/>
            <a:r>
              <a:rPr lang="es-CL" dirty="0" smtClean="0"/>
              <a:t>Durante </a:t>
            </a:r>
            <a:r>
              <a:rPr lang="es-CL" dirty="0"/>
              <a:t>los 38 años de su </a:t>
            </a:r>
            <a:r>
              <a:rPr lang="es-CL" dirty="0" smtClean="0"/>
              <a:t>gobierno Justiniano </a:t>
            </a:r>
            <a:r>
              <a:rPr lang="es-CL" dirty="0"/>
              <a:t>buscó reunificar la totalidad del Imperio romano, llegando </a:t>
            </a:r>
            <a:r>
              <a:rPr lang="es-CL" dirty="0" smtClean="0"/>
              <a:t>a conquistar </a:t>
            </a:r>
            <a:r>
              <a:rPr lang="es-CL" dirty="0"/>
              <a:t>casi toda la cuenca del mar Mediterráneo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2485" t="20893" r="33300" b="9107"/>
          <a:stretch/>
        </p:blipFill>
        <p:spPr>
          <a:xfrm>
            <a:off x="2769326" y="0"/>
            <a:ext cx="9422674" cy="688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087" t="30625" r="24968" b="11865"/>
          <a:stretch/>
        </p:blipFill>
        <p:spPr>
          <a:xfrm>
            <a:off x="143692" y="62702"/>
            <a:ext cx="11859039" cy="663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9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" y="718219"/>
            <a:ext cx="2894729" cy="1499616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s-ES" sz="3200" b="1" dirty="0" smtClean="0"/>
              <a:t>Distribución religiosa de la Edad Media</a:t>
            </a:r>
            <a:endParaRPr lang="en-US" sz="3200" b="1" dirty="0"/>
          </a:p>
        </p:txBody>
      </p:sp>
      <p:pic>
        <p:nvPicPr>
          <p:cNvPr id="5124" name="Picture 4" descr="Resultado de imagen para mapa religioso edad m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57" y="483085"/>
            <a:ext cx="9132058" cy="606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664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3689" t="19196" r="37718" b="8839"/>
          <a:stretch/>
        </p:blipFill>
        <p:spPr>
          <a:xfrm>
            <a:off x="261257" y="91440"/>
            <a:ext cx="11678194" cy="6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7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43069" y="610974"/>
            <a:ext cx="9720072" cy="870097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CAMBIOS EN LA AGRICULTURA</a:t>
            </a: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56703" y="1912513"/>
            <a:ext cx="9720073" cy="40233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s-CL" dirty="0" smtClean="0"/>
              <a:t> </a:t>
            </a:r>
            <a:r>
              <a:rPr lang="es-CL" sz="2800" b="1" dirty="0" smtClean="0"/>
              <a:t>Adelantos técnicos</a:t>
            </a:r>
          </a:p>
          <a:p>
            <a:pPr marL="0" indent="0">
              <a:buNone/>
            </a:pPr>
            <a:r>
              <a:rPr lang="es-CL" dirty="0" smtClean="0"/>
              <a:t>- Nuevo sistema de vertedera: cosechas a mayor profundidad</a:t>
            </a:r>
          </a:p>
          <a:p>
            <a:pPr>
              <a:buFontTx/>
              <a:buChar char="-"/>
            </a:pPr>
            <a:r>
              <a:rPr lang="es-CL" dirty="0" smtClean="0"/>
              <a:t> Sistema de enganche animal</a:t>
            </a:r>
          </a:p>
          <a:p>
            <a:pPr>
              <a:buFontTx/>
              <a:buChar char="-"/>
            </a:pPr>
            <a:r>
              <a:rPr lang="es-CL" dirty="0"/>
              <a:t> </a:t>
            </a:r>
            <a:r>
              <a:rPr lang="es-CL" dirty="0" smtClean="0"/>
              <a:t>Molinos de agua y viento</a:t>
            </a:r>
            <a:endParaRPr lang="es-C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922" y="2980521"/>
            <a:ext cx="7115175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382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11251" y="972354"/>
            <a:ext cx="5492582" cy="231175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es-CL" sz="2800" b="1" dirty="0" smtClean="0"/>
              <a:t> Roturación a gran escala </a:t>
            </a:r>
          </a:p>
          <a:p>
            <a:pPr marL="0" indent="0">
              <a:buNone/>
            </a:pPr>
            <a:r>
              <a:rPr lang="es-CL" dirty="0" smtClean="0"/>
              <a:t>- Se eliminan bosques para dar espacio al cultivo</a:t>
            </a:r>
          </a:p>
          <a:p>
            <a:pPr marL="0" indent="0">
              <a:buNone/>
            </a:pPr>
            <a:r>
              <a:rPr lang="es-CL" dirty="0" smtClean="0"/>
              <a:t>- Se logra aumentar la producción pero cambia el paisaje de Europa para siempre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8589" t="13512" r="58744" b="7439"/>
          <a:stretch/>
        </p:blipFill>
        <p:spPr>
          <a:xfrm>
            <a:off x="7134896" y="347730"/>
            <a:ext cx="3284112" cy="61561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286" y="3577108"/>
            <a:ext cx="3438658" cy="25789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98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01401" y="817035"/>
            <a:ext cx="9720072" cy="1011764"/>
          </a:xfrm>
        </p:spPr>
        <p:txBody>
          <a:bodyPr>
            <a:normAutofit fontScale="90000"/>
          </a:bodyPr>
          <a:lstStyle/>
          <a:p>
            <a:pPr algn="ct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¿Qué </a:t>
            </a:r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consecuencias traen estos avances en la agricultura?</a:t>
            </a:r>
            <a:r>
              <a:rPr lang="es-CL" dirty="0"/>
              <a:t/>
            </a:r>
            <a:br>
              <a:rPr lang="es-CL" dirty="0"/>
            </a:b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308630" y="1687133"/>
            <a:ext cx="9720073" cy="282047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CL" sz="3000" dirty="0" smtClean="0"/>
              <a:t>Más alimento </a:t>
            </a:r>
            <a:r>
              <a:rPr lang="es-CL" sz="3000" dirty="0" smtClean="0">
                <a:sym typeface="Wingdings" panose="05000000000000000000" pitchFamily="2" charset="2"/>
              </a:rPr>
              <a:t> aumento de la población + disminución de la mortalidad </a:t>
            </a:r>
          </a:p>
          <a:p>
            <a:pPr marL="0" indent="0" algn="ctr">
              <a:buNone/>
            </a:pPr>
            <a:r>
              <a:rPr lang="es-CL" sz="4600" b="1" dirty="0" smtClean="0">
                <a:sym typeface="Wingdings" panose="05000000000000000000" pitchFamily="2" charset="2"/>
              </a:rPr>
              <a:t>crecimiento demográfico</a:t>
            </a:r>
          </a:p>
          <a:p>
            <a:pPr marL="0" indent="0">
              <a:buNone/>
            </a:pPr>
            <a:r>
              <a:rPr lang="es-CL" dirty="0">
                <a:sym typeface="Wingdings" panose="05000000000000000000" pitchFamily="2" charset="2"/>
              </a:rPr>
              <a:t>	</a:t>
            </a:r>
            <a:endParaRPr lang="es-CL" dirty="0"/>
          </a:p>
        </p:txBody>
      </p:sp>
      <p:pic>
        <p:nvPicPr>
          <p:cNvPr id="1026" name="Picture 2" descr="http://historiageneral.com/wp-content/uploads/Danza-mediev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790" y="3462935"/>
            <a:ext cx="4762500" cy="33051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80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1" y="75909"/>
            <a:ext cx="11979678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6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7590" y="0"/>
            <a:ext cx="11764410" cy="1251422"/>
          </a:xfrm>
        </p:spPr>
        <p:txBody>
          <a:bodyPr/>
          <a:lstStyle/>
          <a:p>
            <a:pPr algn="ctr"/>
            <a:r>
              <a:rPr lang="es-ES" b="1" dirty="0" smtClean="0"/>
              <a:t>estudiamos historia </a:t>
            </a:r>
            <a:r>
              <a:rPr lang="es-ES" b="1" dirty="0" smtClean="0"/>
              <a:t>universal</a:t>
            </a:r>
            <a:endParaRPr lang="en-US" b="1" dirty="0"/>
          </a:p>
        </p:txBody>
      </p:sp>
      <p:pic>
        <p:nvPicPr>
          <p:cNvPr id="4" name="Picture 2" descr="http://construirhistoria.files.wordpress.com/2012/04/img35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7066" y="932260"/>
            <a:ext cx="9305457" cy="3508044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427590" y="4597058"/>
            <a:ext cx="611104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- El paso de la Edad Antigua a la Edad Media se </a:t>
            </a:r>
            <a:r>
              <a:rPr lang="es-ES" dirty="0" smtClean="0"/>
              <a:t>reconoce en la Historia tradicional luego de la </a:t>
            </a:r>
            <a:r>
              <a:rPr lang="es-ES" b="1" dirty="0" smtClean="0"/>
              <a:t>caída del Imperio romano de Occidente en el año 476</a:t>
            </a:r>
            <a:r>
              <a:rPr lang="es-ES" dirty="0" smtClean="0"/>
              <a:t>.</a:t>
            </a:r>
          </a:p>
          <a:p>
            <a:pPr algn="just"/>
            <a:r>
              <a:rPr lang="es-ES" dirty="0" smtClean="0"/>
              <a:t>- La caída de Roma Occidental se debe a un largo proceso de crisis que va desde el siglo </a:t>
            </a:r>
            <a:r>
              <a:rPr lang="es-ES" dirty="0" smtClean="0"/>
              <a:t>III  </a:t>
            </a:r>
            <a:r>
              <a:rPr lang="es-ES" dirty="0" smtClean="0"/>
              <a:t>hasta su definitiva caída. </a:t>
            </a:r>
          </a:p>
          <a:p>
            <a:pPr algn="just"/>
            <a:r>
              <a:rPr lang="es-ES" dirty="0" smtClean="0"/>
              <a:t>- A este proceso de cambios algunos </a:t>
            </a:r>
            <a:r>
              <a:rPr lang="es-ES" dirty="0" smtClean="0"/>
              <a:t>historiadores </a:t>
            </a:r>
            <a:r>
              <a:rPr lang="es-ES" dirty="0" smtClean="0"/>
              <a:t>también lo conocen como la </a:t>
            </a:r>
            <a:r>
              <a:rPr lang="es-ES" b="1" i="1" dirty="0" smtClean="0">
                <a:solidFill>
                  <a:srgbClr val="00B050"/>
                </a:solidFill>
              </a:rPr>
              <a:t>Antigüedad tardía*</a:t>
            </a:r>
            <a:endParaRPr lang="en-US" b="1" i="1" dirty="0">
              <a:solidFill>
                <a:srgbClr val="00B050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441138" y="5012555"/>
            <a:ext cx="4289307" cy="120032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* </a:t>
            </a:r>
            <a:r>
              <a:rPr lang="es-ES" dirty="0" smtClean="0">
                <a:solidFill>
                  <a:srgbClr val="00B050"/>
                </a:solidFill>
              </a:rPr>
              <a:t>La Antigüedad tardía </a:t>
            </a:r>
            <a:r>
              <a:rPr lang="es-ES" dirty="0" smtClean="0"/>
              <a:t>sería el periodo de transición entre </a:t>
            </a:r>
            <a:r>
              <a:rPr lang="es-ES" dirty="0" smtClean="0"/>
              <a:t>la Edad </a:t>
            </a:r>
            <a:r>
              <a:rPr lang="es-ES" dirty="0" smtClean="0"/>
              <a:t>Antigua y la Edad Media. Comenzaría con la crisis del </a:t>
            </a:r>
            <a:r>
              <a:rPr lang="es-ES" dirty="0" smtClean="0"/>
              <a:t>siglo III </a:t>
            </a:r>
            <a:r>
              <a:rPr lang="es-ES" dirty="0" smtClean="0"/>
              <a:t>hasta las invasiones árabes en el siglo </a:t>
            </a:r>
            <a:r>
              <a:rPr lang="es-ES" dirty="0" smtClean="0"/>
              <a:t>VIII.</a:t>
            </a:r>
            <a:endParaRPr lang="en-US" dirty="0"/>
          </a:p>
        </p:txBody>
      </p:sp>
      <p:sp>
        <p:nvSpPr>
          <p:cNvPr id="3" name="Flecha en U 2"/>
          <p:cNvSpPr/>
          <p:nvPr/>
        </p:nvSpPr>
        <p:spPr>
          <a:xfrm>
            <a:off x="7772400" y="1753232"/>
            <a:ext cx="1240971" cy="600891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6582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para le goff"/>
          <p:cNvPicPr>
            <a:picLocks noChangeAspect="1" noChangeArrowheads="1"/>
          </p:cNvPicPr>
          <p:nvPr/>
        </p:nvPicPr>
        <p:blipFill>
          <a:blip r:embed="rId2"/>
          <a:srcRect t="6491" b="7453"/>
          <a:stretch>
            <a:fillRect/>
          </a:stretch>
        </p:blipFill>
        <p:spPr bwMode="auto">
          <a:xfrm>
            <a:off x="0" y="3410257"/>
            <a:ext cx="2646861" cy="3447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036011" y="446280"/>
            <a:ext cx="9720073" cy="4084777"/>
          </a:xfrm>
          <a:prstGeom prst="wedgeRoundRectCallout">
            <a:avLst>
              <a:gd name="adj1" fmla="val -52425"/>
              <a:gd name="adj2" fmla="val 6116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just"/>
            <a:r>
              <a:rPr lang="es-CL" dirty="0" smtClean="0"/>
              <a:t>“Aquellos que hablan de oscurantismo (medieval) </a:t>
            </a:r>
            <a:r>
              <a:rPr lang="es-CL" b="1" dirty="0" smtClean="0"/>
              <a:t>no han comprendido nada </a:t>
            </a:r>
            <a:r>
              <a:rPr lang="es-CL" dirty="0" smtClean="0"/>
              <a:t>(…) La era moderna nació en el Medioevo... La verdad es que la Edad Media fue una época de fe, apasionada por la búsqueda de la razón. A ella le debemos el Estado, la nación, la ciudad, la universidad, los derechos del individuo, la emancipación de la mujer, la conciencia, la organización de la guerra, el </a:t>
            </a:r>
            <a:r>
              <a:rPr lang="es-CL" dirty="0" smtClean="0"/>
              <a:t>molino, </a:t>
            </a:r>
            <a:r>
              <a:rPr lang="es-CL" dirty="0" smtClean="0"/>
              <a:t>la maquina, la brújula, la hora, el libro, el purgatorio, la confesión, el tenedor, las sábanas y hasta la Revolución Francesa. </a:t>
            </a:r>
          </a:p>
          <a:p>
            <a:pPr algn="just"/>
            <a:r>
              <a:rPr lang="es-CL" dirty="0" smtClean="0"/>
              <a:t>Para comprender el verdadero pasado, es necesario tener en cuenta que </a:t>
            </a:r>
            <a:r>
              <a:rPr lang="es-CL" b="1" dirty="0" smtClean="0"/>
              <a:t>los hechos son solo la espuma de la historia</a:t>
            </a:r>
            <a:r>
              <a:rPr lang="es-CL" dirty="0" smtClean="0"/>
              <a:t>. Lo importante son los procesos subyacentes. Para mi el humanismo no esperó la llegada del Renacimiento, ya existía en la Edad Media…”</a:t>
            </a:r>
          </a:p>
          <a:p>
            <a:pPr algn="just"/>
            <a:endParaRPr lang="es-CL" dirty="0" smtClean="0"/>
          </a:p>
          <a:p>
            <a:pPr algn="r"/>
            <a:r>
              <a:rPr lang="es-CL" sz="1600" dirty="0" smtClean="0"/>
              <a:t>EN </a:t>
            </a:r>
            <a:r>
              <a:rPr lang="es-CL" sz="1600" dirty="0" err="1" smtClean="0"/>
              <a:t>Corradini</a:t>
            </a:r>
            <a:r>
              <a:rPr lang="es-CL" sz="1600" dirty="0" smtClean="0"/>
              <a:t>. (2005) Seguimos Viviendo en la Edad Media dice </a:t>
            </a:r>
            <a:r>
              <a:rPr lang="es-CL" sz="1600" b="1" dirty="0" smtClean="0"/>
              <a:t>Jacques Le </a:t>
            </a:r>
            <a:r>
              <a:rPr lang="es-CL" sz="1600" b="1" dirty="0" err="1" smtClean="0"/>
              <a:t>Goff</a:t>
            </a:r>
            <a:r>
              <a:rPr lang="es-CL" sz="1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148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1396" y="-117687"/>
            <a:ext cx="9720072" cy="1499616"/>
          </a:xfrm>
        </p:spPr>
        <p:txBody>
          <a:bodyPr/>
          <a:lstStyle/>
          <a:p>
            <a:r>
              <a:rPr lang="es-ES" b="1" dirty="0" smtClean="0"/>
              <a:t>El Imperio romano y su caída</a:t>
            </a:r>
            <a:endParaRPr lang="en-US" b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r="4615"/>
          <a:stretch/>
        </p:blipFill>
        <p:spPr>
          <a:xfrm>
            <a:off x="8634551" y="863876"/>
            <a:ext cx="3540034" cy="593224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1400" y="1016941"/>
            <a:ext cx="8333150" cy="134655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es-ES" sz="2000" dirty="0" smtClean="0"/>
              <a:t>Recuerda: </a:t>
            </a:r>
            <a:r>
              <a:rPr lang="es-ES" sz="2000" dirty="0" smtClean="0"/>
              <a:t>El </a:t>
            </a:r>
            <a:r>
              <a:rPr lang="es-ES" sz="2000" dirty="0" smtClean="0"/>
              <a:t>periodo del Imperio romano es uno más de los tres que se contemplan</a:t>
            </a:r>
            <a:r>
              <a:rPr lang="es-ES" sz="2000" dirty="0" smtClean="0"/>
              <a:t>:</a:t>
            </a:r>
            <a:endParaRPr lang="es-ES" sz="2000" dirty="0"/>
          </a:p>
          <a:p>
            <a:pPr lvl="6"/>
            <a:r>
              <a:rPr lang="es-ES" sz="1800" dirty="0" smtClean="0"/>
              <a:t>1.- Monarquía</a:t>
            </a:r>
          </a:p>
          <a:p>
            <a:pPr lvl="6"/>
            <a:r>
              <a:rPr lang="es-ES" sz="1800" dirty="0" smtClean="0"/>
              <a:t>2.- República</a:t>
            </a:r>
          </a:p>
          <a:p>
            <a:pPr lvl="6"/>
            <a:r>
              <a:rPr lang="es-ES" sz="1800" dirty="0" smtClean="0"/>
              <a:t>3.- Imperio</a:t>
            </a:r>
          </a:p>
          <a:p>
            <a:pPr lvl="6"/>
            <a:endParaRPr lang="es-ES" sz="2000" dirty="0" smtClean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415634" y="2639975"/>
            <a:ext cx="9368445" cy="3879666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000" dirty="0" smtClean="0"/>
              <a:t>- El Imperio romano comienza con un proceso de crisis que pone fin a la República. </a:t>
            </a:r>
          </a:p>
          <a:p>
            <a:pPr marL="0" indent="0">
              <a:buNone/>
            </a:pPr>
            <a:r>
              <a:rPr lang="es-ES" sz="2000" dirty="0" smtClean="0"/>
              <a:t>- El poder absoluto pasa a manos de César Augusto, quien se transforma en el primer emperador de Roma dando inicio a una serie de dinastías que gobernarán el Imperio desde Roma.</a:t>
            </a:r>
          </a:p>
          <a:p>
            <a:pPr marL="0" indent="0">
              <a:buNone/>
            </a:pPr>
            <a:r>
              <a:rPr lang="es-ES" sz="2000" dirty="0" smtClean="0"/>
              <a:t>- El Imperio logra una extensión territorial que hace cada vez más difícil su administración Incluso se divide su administración en dos: Occidente (Roma) y Oriente (Constantinopla).</a:t>
            </a:r>
          </a:p>
          <a:p>
            <a:pPr marL="0" indent="0">
              <a:buNone/>
            </a:pPr>
            <a:r>
              <a:rPr lang="es-ES" sz="2000" dirty="0" smtClean="0"/>
              <a:t>- Desde sus límites, diversos pueblos comienzan a presionar para entrar al territorio.</a:t>
            </a:r>
          </a:p>
          <a:p>
            <a:pPr marL="0" indent="0">
              <a:buNone/>
            </a:pPr>
            <a:r>
              <a:rPr lang="es-ES" sz="2000" dirty="0" smtClean="0"/>
              <a:t>- Desde el siglo III a Roma se le hace más difícil mantener la paz en sus límites.</a:t>
            </a:r>
          </a:p>
          <a:p>
            <a:pPr marL="0" indent="0">
              <a:buNone/>
            </a:pPr>
            <a:r>
              <a:rPr lang="es-ES" sz="2000" dirty="0" smtClean="0"/>
              <a:t>- Durante el siglo V comienza un proceso de presión de estos pueblos que Roma no podrá controlar. En 476 cae el último emperador romano en Occidente, Rómulo </a:t>
            </a:r>
            <a:r>
              <a:rPr lang="es-ES" sz="2000" dirty="0" err="1" smtClean="0"/>
              <a:t>Augústulo</a:t>
            </a:r>
            <a:r>
              <a:rPr lang="es-ES" sz="2000" dirty="0" smtClean="0"/>
              <a:t> (no tenía más de 15 años)</a:t>
            </a:r>
          </a:p>
          <a:p>
            <a:pPr lvl="6"/>
            <a:endParaRPr lang="es-ES" sz="2000" dirty="0" smtClean="0"/>
          </a:p>
        </p:txBody>
      </p:sp>
    </p:spTree>
    <p:extLst>
      <p:ext uri="{BB962C8B-B14F-4D97-AF65-F5344CB8AC3E}">
        <p14:creationId xmlns:p14="http://schemas.microsoft.com/office/powerpoint/2010/main" val="769903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maxima extensión del imperio roma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9" y="0"/>
            <a:ext cx="11704320" cy="684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8347166" y="104503"/>
            <a:ext cx="3670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Máxima extensión del Imperio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28109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division de roma occidental y orien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1" y="155546"/>
            <a:ext cx="11482250" cy="658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57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Resultado de imagen para mapa invasiones bárbar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s://upload.wikimedia.org/wikipedia/commons/thumb/5/5d/Invasiones_b%C3%A1rbaras_Imperio_romano-es.svg/1280px-Invasiones_b%C3%A1rbaras_Imperio_romano-e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" y="160338"/>
            <a:ext cx="11782697" cy="669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0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4794" t="22768" r="17839" b="7946"/>
          <a:stretch/>
        </p:blipFill>
        <p:spPr>
          <a:xfrm>
            <a:off x="114670" y="-1"/>
            <a:ext cx="11746404" cy="668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0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b="52488"/>
          <a:stretch/>
        </p:blipFill>
        <p:spPr>
          <a:xfrm>
            <a:off x="0" y="1068946"/>
            <a:ext cx="12191999" cy="3258355"/>
          </a:xfrm>
          <a:prstGeom prst="rect">
            <a:avLst/>
          </a:prstGeom>
        </p:spPr>
      </p:pic>
      <p:cxnSp>
        <p:nvCxnSpPr>
          <p:cNvPr id="6" name="Conector recto de flecha 5"/>
          <p:cNvCxnSpPr/>
          <p:nvPr/>
        </p:nvCxnSpPr>
        <p:spPr>
          <a:xfrm>
            <a:off x="1777285" y="3408435"/>
            <a:ext cx="12878" cy="157122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" name="Conector recto de flecha 6"/>
          <p:cNvCxnSpPr/>
          <p:nvPr/>
        </p:nvCxnSpPr>
        <p:spPr>
          <a:xfrm>
            <a:off x="10558530" y="3408435"/>
            <a:ext cx="12878" cy="1571223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495836" y="5050878"/>
            <a:ext cx="258865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Caída del imperio romano de occidente (476)</a:t>
            </a:r>
            <a:endParaRPr lang="es-CL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8195255" y="4773879"/>
            <a:ext cx="1734356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Caída del imperio romano de oriente (1453)</a:t>
            </a:r>
            <a:endParaRPr lang="es-CL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10129233" y="5269432"/>
            <a:ext cx="173435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Descubrimiento de América (1492)</a:t>
            </a:r>
            <a:endParaRPr lang="es-CL" b="1" dirty="0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951117" y="401722"/>
            <a:ext cx="9720072" cy="887870"/>
          </a:xfrm>
        </p:spPr>
        <p:txBody>
          <a:bodyPr>
            <a:normAutofit fontScale="90000"/>
          </a:bodyPr>
          <a:lstStyle/>
          <a:p>
            <a:r>
              <a:rPr lang="es-C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TEMPORALIDAD</a:t>
            </a:r>
            <a:r>
              <a:rPr lang="es-ES" sz="5400" dirty="0">
                <a:latin typeface="Calibri" panose="020F0502020204030204" pitchFamily="34" charset="0"/>
              </a:rPr>
              <a:t/>
            </a:r>
            <a:br>
              <a:rPr lang="es-ES" sz="5400" dirty="0">
                <a:latin typeface="Calibri" panose="020F0502020204030204" pitchFamily="34" charset="0"/>
              </a:rPr>
            </a:br>
            <a:endParaRPr lang="es-C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316861" y="4847821"/>
            <a:ext cx="46460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1200" dirty="0"/>
              <a:t>La Edad Media es un </a:t>
            </a:r>
            <a:r>
              <a:rPr lang="es-CL" sz="1200" b="1" dirty="0"/>
              <a:t>largo período que duró diez siglos</a:t>
            </a:r>
            <a:r>
              <a:rPr lang="es-CL" sz="1200" dirty="0"/>
              <a:t>. Comienza</a:t>
            </a:r>
          </a:p>
          <a:p>
            <a:pPr algn="ctr"/>
            <a:r>
              <a:rPr lang="es-CL" sz="1200" dirty="0"/>
              <a:t>con la caída de Imperio romano de Occidente y termina,</a:t>
            </a:r>
          </a:p>
          <a:p>
            <a:pPr algn="ctr"/>
            <a:r>
              <a:rPr lang="es-CL" sz="1200" dirty="0"/>
              <a:t>según algunos historiadores, con la caída del Imperio </a:t>
            </a:r>
            <a:r>
              <a:rPr lang="es-CL" sz="1200" dirty="0" smtClean="0"/>
              <a:t>bizantino (romano de oriente) en </a:t>
            </a:r>
            <a:r>
              <a:rPr lang="es-CL" sz="1200" dirty="0"/>
              <a:t>1453. Otros señalan la llegada de Cristóbal Colón a </a:t>
            </a:r>
            <a:r>
              <a:rPr lang="es-CL" sz="1200" dirty="0" smtClean="0"/>
              <a:t>América en </a:t>
            </a:r>
            <a:r>
              <a:rPr lang="es-CL" sz="1200" dirty="0"/>
              <a:t>1492 para fijar su final. Estos diez siglos se suelen dividir en</a:t>
            </a:r>
          </a:p>
          <a:p>
            <a:pPr algn="ctr"/>
            <a:r>
              <a:rPr lang="es-CL" sz="1200" dirty="0"/>
              <a:t>dos grandes períodos, la Alta Edad Media (siglos V al X) y la</a:t>
            </a:r>
          </a:p>
          <a:p>
            <a:pPr algn="ctr"/>
            <a:r>
              <a:rPr lang="es-CL" sz="1200" dirty="0"/>
              <a:t>Baja Edad Media (siglos X al XV</a:t>
            </a:r>
            <a:r>
              <a:rPr lang="es-CL" sz="1200" dirty="0" smtClean="0"/>
              <a:t>).</a:t>
            </a:r>
            <a:endParaRPr lang="es-CL" sz="1200" dirty="0"/>
          </a:p>
        </p:txBody>
      </p:sp>
    </p:spTree>
    <p:extLst>
      <p:ext uri="{BB962C8B-B14F-4D97-AF65-F5344CB8AC3E}">
        <p14:creationId xmlns:p14="http://schemas.microsoft.com/office/powerpoint/2010/main" val="261727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152</TotalTime>
  <Words>1384</Words>
  <Application>Microsoft Office PowerPoint</Application>
  <PresentationFormat>Panorámica</PresentationFormat>
  <Paragraphs>113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7" baseType="lpstr">
      <vt:lpstr>Arial</vt:lpstr>
      <vt:lpstr>Calibri</vt:lpstr>
      <vt:lpstr>Tw Cen MT</vt:lpstr>
      <vt:lpstr>Tw Cen MT Condensed</vt:lpstr>
      <vt:lpstr>Wingdings</vt:lpstr>
      <vt:lpstr>Wingdings 3</vt:lpstr>
      <vt:lpstr>Integral</vt:lpstr>
      <vt:lpstr>De la caída de roma a la edad media</vt:lpstr>
      <vt:lpstr>¿Recuerdas lo último visto en 7mo básico?</vt:lpstr>
      <vt:lpstr>estudiamos historia universal</vt:lpstr>
      <vt:lpstr>El Imperio romano y su caída</vt:lpstr>
      <vt:lpstr>Presentación de PowerPoint</vt:lpstr>
      <vt:lpstr>Presentación de PowerPoint</vt:lpstr>
      <vt:lpstr>Presentación de PowerPoint</vt:lpstr>
      <vt:lpstr>Presentación de PowerPoint</vt:lpstr>
      <vt:lpstr>TEMPORALIDAD </vt:lpstr>
      <vt:lpstr>Cae roma occidental: europa fragmentada</vt:lpstr>
      <vt:lpstr>Europa durante los primeros siglos de la Edad Media</vt:lpstr>
      <vt:lpstr>Principal característica del periodo: FEUDALISMO</vt:lpstr>
      <vt:lpstr>s.  ix.-x: nuevas invasiones</vt:lpstr>
      <vt:lpstr>Presentación de PowerPoint</vt:lpstr>
      <vt:lpstr>Desintegración del imperio carolingio</vt:lpstr>
      <vt:lpstr>feudalismo</vt:lpstr>
      <vt:lpstr>Sociedad medieval</vt:lpstr>
      <vt:lpstr>ECONOMÍA MEDIEVAL</vt:lpstr>
      <vt:lpstr>Feudo: un sistema integral</vt:lpstr>
      <vt:lpstr>Principales características del feudalismo</vt:lpstr>
      <vt:lpstr>Cultura medieval</vt:lpstr>
      <vt:lpstr>Presentación de PowerPoint</vt:lpstr>
      <vt:lpstr>Presentación de PowerPoint</vt:lpstr>
      <vt:lpstr>Distribución religiosa de la Edad Media</vt:lpstr>
      <vt:lpstr>Presentación de PowerPoint</vt:lpstr>
      <vt:lpstr>CAMBIOS EN LA AGRICULTURA</vt:lpstr>
      <vt:lpstr>Presentación de PowerPoint</vt:lpstr>
      <vt:lpstr>¿Qué consecuencias traen estos avances en la agricultura?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 la caída del roma a la edad media</dc:title>
  <dc:creator>Mauricio Rivera</dc:creator>
  <cp:lastModifiedBy>Casa</cp:lastModifiedBy>
  <cp:revision>24</cp:revision>
  <dcterms:created xsi:type="dcterms:W3CDTF">2020-03-18T20:14:40Z</dcterms:created>
  <dcterms:modified xsi:type="dcterms:W3CDTF">2020-03-18T23:50:54Z</dcterms:modified>
</cp:coreProperties>
</file>