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60" r:id="rId4"/>
    <p:sldId id="259" r:id="rId5"/>
    <p:sldId id="261" r:id="rId6"/>
    <p:sldId id="268" r:id="rId7"/>
    <p:sldId id="266" r:id="rId8"/>
    <p:sldId id="264" r:id="rId9"/>
    <p:sldId id="267" r:id="rId10"/>
    <p:sldId id="269" r:id="rId11"/>
    <p:sldId id="272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99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720D-2751-4110-866F-6AF5399E0F01}" type="datetimeFigureOut">
              <a:rPr lang="en-ZA" smtClean="0"/>
              <a:pPr/>
              <a:t>2020/03/18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B6B7-D28F-478F-A2D0-8A672DD3EE2D}" type="slidenum">
              <a:rPr lang="en-ZA" smtClean="0"/>
              <a:pPr/>
              <a:t>‹Nº›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3669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720D-2751-4110-866F-6AF5399E0F01}" type="datetimeFigureOut">
              <a:rPr lang="en-ZA" smtClean="0"/>
              <a:pPr/>
              <a:t>2020/03/18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B6B7-D28F-478F-A2D0-8A672DD3EE2D}" type="slidenum">
              <a:rPr lang="en-ZA" smtClean="0"/>
              <a:pPr/>
              <a:t>‹Nº›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6978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720D-2751-4110-866F-6AF5399E0F01}" type="datetimeFigureOut">
              <a:rPr lang="en-ZA" smtClean="0"/>
              <a:pPr/>
              <a:t>2020/03/18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B6B7-D28F-478F-A2D0-8A672DD3EE2D}" type="slidenum">
              <a:rPr lang="en-ZA" smtClean="0"/>
              <a:pPr/>
              <a:t>‹Nº›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5013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720D-2751-4110-866F-6AF5399E0F01}" type="datetimeFigureOut">
              <a:rPr lang="en-ZA" smtClean="0"/>
              <a:pPr/>
              <a:t>2020/03/18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B6B7-D28F-478F-A2D0-8A672DD3EE2D}" type="slidenum">
              <a:rPr lang="en-ZA" smtClean="0"/>
              <a:pPr/>
              <a:t>‹Nº›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896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720D-2751-4110-866F-6AF5399E0F01}" type="datetimeFigureOut">
              <a:rPr lang="en-ZA" smtClean="0"/>
              <a:pPr/>
              <a:t>2020/03/18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B6B7-D28F-478F-A2D0-8A672DD3EE2D}" type="slidenum">
              <a:rPr lang="en-ZA" smtClean="0"/>
              <a:pPr/>
              <a:t>‹Nº›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87434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720D-2751-4110-866F-6AF5399E0F01}" type="datetimeFigureOut">
              <a:rPr lang="en-ZA" smtClean="0"/>
              <a:pPr/>
              <a:t>2020/03/18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B6B7-D28F-478F-A2D0-8A672DD3EE2D}" type="slidenum">
              <a:rPr lang="en-ZA" smtClean="0"/>
              <a:pPr/>
              <a:t>‹Nº›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264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720D-2751-4110-866F-6AF5399E0F01}" type="datetimeFigureOut">
              <a:rPr lang="en-ZA" smtClean="0"/>
              <a:pPr/>
              <a:t>2020/03/18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B6B7-D28F-478F-A2D0-8A672DD3EE2D}" type="slidenum">
              <a:rPr lang="en-ZA" smtClean="0"/>
              <a:pPr/>
              <a:t>‹Nº›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51235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720D-2751-4110-866F-6AF5399E0F01}" type="datetimeFigureOut">
              <a:rPr lang="en-ZA" smtClean="0"/>
              <a:pPr/>
              <a:t>2020/03/18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B6B7-D28F-478F-A2D0-8A672DD3EE2D}" type="slidenum">
              <a:rPr lang="en-ZA" smtClean="0"/>
              <a:pPr/>
              <a:t>‹Nº›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65038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720D-2751-4110-866F-6AF5399E0F01}" type="datetimeFigureOut">
              <a:rPr lang="en-ZA" smtClean="0"/>
              <a:pPr/>
              <a:t>2020/03/18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B6B7-D28F-478F-A2D0-8A672DD3EE2D}" type="slidenum">
              <a:rPr lang="en-ZA" smtClean="0"/>
              <a:pPr/>
              <a:t>‹Nº›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11805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720D-2751-4110-866F-6AF5399E0F01}" type="datetimeFigureOut">
              <a:rPr lang="en-ZA" smtClean="0"/>
              <a:pPr/>
              <a:t>2020/03/18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B6B7-D28F-478F-A2D0-8A672DD3EE2D}" type="slidenum">
              <a:rPr lang="en-ZA" smtClean="0"/>
              <a:pPr/>
              <a:t>‹Nº›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37783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720D-2751-4110-866F-6AF5399E0F01}" type="datetimeFigureOut">
              <a:rPr lang="en-ZA" smtClean="0"/>
              <a:pPr/>
              <a:t>2020/03/18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B6B7-D28F-478F-A2D0-8A672DD3EE2D}" type="slidenum">
              <a:rPr lang="en-ZA" smtClean="0"/>
              <a:pPr/>
              <a:t>‹Nº›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42617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2720D-2751-4110-866F-6AF5399E0F01}" type="datetimeFigureOut">
              <a:rPr lang="en-ZA" smtClean="0"/>
              <a:pPr/>
              <a:t>2020/03/18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2B6B7-D28F-478F-A2D0-8A672DD3EE2D}" type="slidenum">
              <a:rPr lang="en-ZA" smtClean="0"/>
              <a:pPr/>
              <a:t>‹Nº›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3300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5400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ZA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Either… Or</a:t>
            </a:r>
            <a:br>
              <a:rPr lang="en-ZA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ZA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Neither… Nor</a:t>
            </a:r>
            <a:br>
              <a:rPr lang="en-ZA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en-ZA" sz="7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24744"/>
            <a:ext cx="1728192" cy="1461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142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ZA" sz="4000" dirty="0"/>
              <a:t>If one of the elements is plural, then use a plural verb.</a:t>
            </a:r>
          </a:p>
          <a:p>
            <a:endParaRPr lang="en-ZA" sz="4000" dirty="0"/>
          </a:p>
          <a:p>
            <a:r>
              <a:rPr lang="en-ZA" dirty="0">
                <a:solidFill>
                  <a:srgbClr val="000099"/>
                </a:solidFill>
              </a:rPr>
              <a:t>E.g. </a:t>
            </a:r>
            <a:r>
              <a:rPr lang="en-ZA" b="1" dirty="0">
                <a:solidFill>
                  <a:srgbClr val="000099"/>
                </a:solidFill>
              </a:rPr>
              <a:t>Neither</a:t>
            </a:r>
            <a:r>
              <a:rPr lang="en-ZA" dirty="0">
                <a:solidFill>
                  <a:srgbClr val="000099"/>
                </a:solidFill>
              </a:rPr>
              <a:t> the teacher </a:t>
            </a:r>
            <a:r>
              <a:rPr lang="en-ZA" b="1" dirty="0">
                <a:solidFill>
                  <a:srgbClr val="000099"/>
                </a:solidFill>
              </a:rPr>
              <a:t>nor</a:t>
            </a:r>
            <a:r>
              <a:rPr lang="en-ZA" dirty="0">
                <a:solidFill>
                  <a:srgbClr val="000099"/>
                </a:solidFill>
              </a:rPr>
              <a:t> the student</a:t>
            </a:r>
            <a:r>
              <a:rPr lang="en-ZA" u="sng" dirty="0">
                <a:solidFill>
                  <a:srgbClr val="000099"/>
                </a:solidFill>
              </a:rPr>
              <a:t>s</a:t>
            </a:r>
            <a:r>
              <a:rPr lang="en-ZA" dirty="0">
                <a:solidFill>
                  <a:srgbClr val="000099"/>
                </a:solidFill>
              </a:rPr>
              <a:t> </a:t>
            </a:r>
            <a:r>
              <a:rPr lang="en-ZA" u="sng" dirty="0">
                <a:solidFill>
                  <a:srgbClr val="000099"/>
                </a:solidFill>
              </a:rPr>
              <a:t>were</a:t>
            </a:r>
            <a:r>
              <a:rPr lang="en-ZA" dirty="0">
                <a:solidFill>
                  <a:srgbClr val="000099"/>
                </a:solidFill>
              </a:rPr>
              <a:t> in the classroom this morning. (the students  is plural; so the verb were, is plural too)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ZA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Neither … Nor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4156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ZA" sz="2400" dirty="0"/>
              <a:t>Fill in either: </a:t>
            </a:r>
            <a:r>
              <a:rPr lang="en-ZA" sz="2400" i="1" dirty="0"/>
              <a:t>either . . . or, neither  . . .nor.</a:t>
            </a:r>
          </a:p>
          <a:p>
            <a:pPr>
              <a:buNone/>
            </a:pPr>
            <a:endParaRPr lang="en-ZA" sz="2400" i="1" dirty="0"/>
          </a:p>
          <a:p>
            <a:pPr marL="457200" indent="-457200">
              <a:buFont typeface="+mj-lt"/>
              <a:buAutoNum type="arabicPeriod"/>
            </a:pPr>
            <a:r>
              <a:rPr lang="en-ZA" sz="2400" dirty="0"/>
              <a:t>This is my offer. You </a:t>
            </a:r>
            <a:r>
              <a:rPr lang="en-ZA" sz="2400" u="sng" dirty="0"/>
              <a:t>	</a:t>
            </a:r>
            <a:r>
              <a:rPr lang="en-ZA" sz="2400" dirty="0"/>
              <a:t> take it </a:t>
            </a:r>
            <a:r>
              <a:rPr lang="en-ZA" sz="2400" u="sng" dirty="0"/>
              <a:t>		</a:t>
            </a:r>
            <a:r>
              <a:rPr lang="en-ZA" sz="2400" dirty="0"/>
              <a:t> leave it.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400" dirty="0"/>
              <a:t>You can </a:t>
            </a:r>
            <a:r>
              <a:rPr lang="en-ZA" sz="2400" u="sng" dirty="0"/>
              <a:t>	___</a:t>
            </a:r>
            <a:r>
              <a:rPr lang="en-ZA" sz="2400" dirty="0"/>
              <a:t> use this computer </a:t>
            </a:r>
            <a:r>
              <a:rPr lang="en-ZA" sz="2400" u="sng" dirty="0"/>
              <a:t>	</a:t>
            </a:r>
            <a:r>
              <a:rPr lang="en-ZA" sz="2400" dirty="0"/>
              <a:t> that one. They need to be repaired first.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400" dirty="0"/>
              <a:t>I have </a:t>
            </a:r>
            <a:r>
              <a:rPr lang="en-ZA" sz="2400" u="sng" dirty="0"/>
              <a:t>	</a:t>
            </a:r>
            <a:r>
              <a:rPr lang="en-ZA" sz="2400" dirty="0"/>
              <a:t> tomatoes </a:t>
            </a:r>
            <a:r>
              <a:rPr lang="en-ZA" sz="2400" u="sng" dirty="0"/>
              <a:t>	</a:t>
            </a:r>
            <a:r>
              <a:rPr lang="en-ZA" sz="2400" dirty="0"/>
              <a:t> onions growing in my garden. I don’t eat vegetables.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400" dirty="0"/>
              <a:t>You can have </a:t>
            </a:r>
            <a:r>
              <a:rPr lang="en-ZA" sz="2400" u="sng" dirty="0"/>
              <a:t>	</a:t>
            </a:r>
            <a:r>
              <a:rPr lang="en-ZA" sz="2400" dirty="0"/>
              <a:t> Thomas </a:t>
            </a:r>
            <a:r>
              <a:rPr lang="en-ZA" sz="2400" u="sng" dirty="0"/>
              <a:t>	</a:t>
            </a:r>
            <a:r>
              <a:rPr lang="en-ZA" sz="2400" dirty="0"/>
              <a:t> Peter over, but not both.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400" dirty="0"/>
              <a:t>You can </a:t>
            </a:r>
            <a:r>
              <a:rPr lang="en-ZA" sz="2400" u="sng" dirty="0"/>
              <a:t>	</a:t>
            </a:r>
            <a:r>
              <a:rPr lang="en-ZA" sz="2400" dirty="0"/>
              <a:t> come with me now </a:t>
            </a:r>
            <a:r>
              <a:rPr lang="en-ZA" sz="2400" u="sng" dirty="0"/>
              <a:t>	</a:t>
            </a:r>
            <a:r>
              <a:rPr lang="en-ZA" sz="2400" dirty="0"/>
              <a:t> walk home.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ZA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Either… Or</a:t>
            </a:r>
            <a:br>
              <a:rPr lang="en-ZA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ZA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Neither… Nor</a:t>
            </a:r>
            <a:br>
              <a:rPr lang="en-ZA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229451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ZA" sz="1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Either… Or</a:t>
            </a:r>
            <a:br>
              <a:rPr lang="en-ZA" sz="1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ZA" sz="1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Neither… </a:t>
            </a:r>
            <a:r>
              <a:rPr lang="en-ZA" sz="1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NoR</a:t>
            </a:r>
            <a:br>
              <a:rPr lang="en-ZA" sz="1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ZA" sz="1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ANSWERS </a:t>
            </a:r>
            <a:endParaRPr lang="en-ZA" sz="1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ZA" sz="2400" dirty="0"/>
              <a:t>Fill in either: </a:t>
            </a:r>
            <a:r>
              <a:rPr lang="en-ZA" sz="2400" i="1" dirty="0"/>
              <a:t>either . . . or, neither  . . .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400" dirty="0"/>
              <a:t>This is my offer. You </a:t>
            </a:r>
            <a:r>
              <a:rPr lang="en-ZA" sz="2400" u="sng" dirty="0"/>
              <a:t>either</a:t>
            </a:r>
            <a:r>
              <a:rPr lang="en-ZA" sz="2400" dirty="0"/>
              <a:t> take it </a:t>
            </a:r>
            <a:r>
              <a:rPr lang="en-ZA" sz="2400" u="sng" dirty="0"/>
              <a:t>or</a:t>
            </a:r>
            <a:r>
              <a:rPr lang="en-ZA" sz="2400" dirty="0"/>
              <a:t> leave it.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400" dirty="0"/>
              <a:t>You can </a:t>
            </a:r>
            <a:r>
              <a:rPr lang="en-ZA" sz="2400" u="sng" dirty="0"/>
              <a:t>neither </a:t>
            </a:r>
            <a:r>
              <a:rPr lang="en-ZA" sz="2400" dirty="0"/>
              <a:t>use this computer </a:t>
            </a:r>
            <a:r>
              <a:rPr lang="en-ZA" sz="2400" u="sng" dirty="0"/>
              <a:t>nor</a:t>
            </a:r>
            <a:r>
              <a:rPr lang="en-ZA" sz="2400" dirty="0"/>
              <a:t> that one. They need to be repaired first.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400" dirty="0"/>
              <a:t>I have </a:t>
            </a:r>
            <a:r>
              <a:rPr lang="en-ZA" sz="2400" u="sng" dirty="0"/>
              <a:t>neither</a:t>
            </a:r>
            <a:r>
              <a:rPr lang="en-ZA" sz="2400" dirty="0"/>
              <a:t> tomatoes </a:t>
            </a:r>
            <a:r>
              <a:rPr lang="en-ZA" sz="2400" u="sng" dirty="0"/>
              <a:t>nor</a:t>
            </a:r>
            <a:r>
              <a:rPr lang="en-ZA" sz="2400" dirty="0"/>
              <a:t> onions growing in my garden.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400" dirty="0"/>
              <a:t>You can have </a:t>
            </a:r>
            <a:r>
              <a:rPr lang="en-ZA" sz="2400" u="sng" dirty="0"/>
              <a:t>either</a:t>
            </a:r>
            <a:r>
              <a:rPr lang="en-ZA" sz="2400" dirty="0"/>
              <a:t> Thomas </a:t>
            </a:r>
            <a:r>
              <a:rPr lang="en-ZA" sz="2400" u="sng" dirty="0"/>
              <a:t>or</a:t>
            </a:r>
            <a:r>
              <a:rPr lang="en-ZA" sz="2400" dirty="0"/>
              <a:t> Peter over, but not both.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400" dirty="0"/>
              <a:t>You can </a:t>
            </a:r>
            <a:r>
              <a:rPr lang="en-ZA" sz="2400" u="sng" dirty="0"/>
              <a:t>either</a:t>
            </a:r>
            <a:r>
              <a:rPr lang="en-ZA" sz="2400" dirty="0"/>
              <a:t> come with me now </a:t>
            </a:r>
            <a:r>
              <a:rPr lang="en-ZA" sz="2400" u="sng" dirty="0"/>
              <a:t>or</a:t>
            </a:r>
            <a:r>
              <a:rPr lang="en-ZA" sz="2400" dirty="0"/>
              <a:t> walk home.</a:t>
            </a:r>
          </a:p>
        </p:txBody>
      </p:sp>
    </p:spTree>
    <p:extLst>
      <p:ext uri="{BB962C8B-B14F-4D97-AF65-F5344CB8AC3E}">
        <p14:creationId xmlns:p14="http://schemas.microsoft.com/office/powerpoint/2010/main" val="376812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Resultado de imagen para WRITE ON A COMPUTER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8" name="Picture 4" descr="http://4.bp.blogspot.com/-qsh8bFQzZAo/VU91Q4WrrCI/AAAAAAAAYAw/pzDDqLPE_cI/s320/Cartoon_girl_with_laptop_comput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142984"/>
            <a:ext cx="3643338" cy="2732504"/>
          </a:xfrm>
          <a:prstGeom prst="rect">
            <a:avLst/>
          </a:prstGeom>
          <a:noFill/>
        </p:spPr>
      </p:pic>
      <p:pic>
        <p:nvPicPr>
          <p:cNvPr id="1030" name="Picture 6" descr="Mobile phone cha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1142984"/>
            <a:ext cx="3000396" cy="2786082"/>
          </a:xfrm>
          <a:prstGeom prst="rect">
            <a:avLst/>
          </a:prstGeom>
          <a:noFill/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71435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ZA" dirty="0"/>
              <a:t>CHAT ......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42844" y="4643446"/>
            <a:ext cx="87154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err="1"/>
              <a:t>People</a:t>
            </a:r>
            <a:r>
              <a:rPr lang="es-CL" sz="2400" b="1" dirty="0"/>
              <a:t> can </a:t>
            </a:r>
            <a:r>
              <a:rPr lang="es-CL" sz="2400" b="1" dirty="0">
                <a:solidFill>
                  <a:srgbClr val="FF0000"/>
                </a:solidFill>
              </a:rPr>
              <a:t>EITHER </a:t>
            </a:r>
            <a:r>
              <a:rPr lang="es-CL" sz="2400" b="1" dirty="0"/>
              <a:t>chat </a:t>
            </a:r>
            <a:r>
              <a:rPr lang="es-CL" sz="2400" b="1" dirty="0" err="1"/>
              <a:t>on</a:t>
            </a:r>
            <a:r>
              <a:rPr lang="es-CL" sz="2400" b="1" dirty="0"/>
              <a:t> </a:t>
            </a:r>
            <a:r>
              <a:rPr lang="es-CL" sz="2400" b="1" dirty="0" err="1"/>
              <a:t>the</a:t>
            </a:r>
            <a:r>
              <a:rPr lang="es-CL" sz="2400" b="1" dirty="0"/>
              <a:t> </a:t>
            </a:r>
            <a:r>
              <a:rPr lang="es-CL" sz="2400" b="1" dirty="0" err="1"/>
              <a:t>computer</a:t>
            </a:r>
            <a:r>
              <a:rPr lang="es-CL" sz="2400" b="1" dirty="0">
                <a:solidFill>
                  <a:srgbClr val="FF0000"/>
                </a:solidFill>
              </a:rPr>
              <a:t> OR </a:t>
            </a:r>
            <a:r>
              <a:rPr lang="es-CL" sz="2400" b="1" dirty="0"/>
              <a:t> </a:t>
            </a:r>
            <a:r>
              <a:rPr lang="es-CL" sz="2400" b="1" dirty="0" err="1"/>
              <a:t>the</a:t>
            </a:r>
            <a:r>
              <a:rPr lang="es-CL" sz="2400" b="1" dirty="0"/>
              <a:t> </a:t>
            </a:r>
            <a:r>
              <a:rPr lang="es-CL" sz="2400" b="1" dirty="0" err="1"/>
              <a:t>mobile</a:t>
            </a:r>
            <a:r>
              <a:rPr lang="es-CL" sz="2400" b="1" dirty="0"/>
              <a:t> </a:t>
            </a:r>
            <a:r>
              <a:rPr lang="es-CL" sz="2400" b="1" dirty="0" err="1"/>
              <a:t>phone</a:t>
            </a:r>
            <a:r>
              <a:rPr lang="es-CL" sz="2400" b="1" dirty="0"/>
              <a:t>.</a:t>
            </a:r>
          </a:p>
          <a:p>
            <a:endParaRPr lang="es-CL" sz="2400" b="1" dirty="0"/>
          </a:p>
          <a:p>
            <a:r>
              <a:rPr lang="es-CL" sz="2400" b="1" dirty="0"/>
              <a:t>My </a:t>
            </a:r>
            <a:r>
              <a:rPr lang="es-CL" sz="2400" b="1" dirty="0" err="1"/>
              <a:t>daughter</a:t>
            </a:r>
            <a:r>
              <a:rPr lang="es-CL" sz="2400" b="1" dirty="0"/>
              <a:t> can </a:t>
            </a:r>
            <a:r>
              <a:rPr lang="es-CL" sz="2400" b="1" dirty="0">
                <a:solidFill>
                  <a:srgbClr val="FF0000"/>
                </a:solidFill>
              </a:rPr>
              <a:t>NEITHER</a:t>
            </a:r>
            <a:r>
              <a:rPr lang="es-CL" sz="2400" b="1" dirty="0"/>
              <a:t> chat </a:t>
            </a:r>
            <a:r>
              <a:rPr lang="es-CL" sz="2400" b="1" dirty="0" err="1"/>
              <a:t>on</a:t>
            </a:r>
            <a:r>
              <a:rPr lang="es-CL" sz="2400" b="1" dirty="0"/>
              <a:t> </a:t>
            </a:r>
            <a:r>
              <a:rPr lang="es-CL" sz="2400" b="1" dirty="0" err="1"/>
              <a:t>the</a:t>
            </a:r>
            <a:r>
              <a:rPr lang="es-CL" sz="2400" b="1" dirty="0"/>
              <a:t> </a:t>
            </a:r>
            <a:r>
              <a:rPr lang="es-CL" sz="2400" b="1"/>
              <a:t>computer</a:t>
            </a:r>
            <a:r>
              <a:rPr lang="es-CL" sz="2400" b="1" dirty="0"/>
              <a:t> </a:t>
            </a:r>
            <a:r>
              <a:rPr lang="es-CL" sz="2400" b="1" dirty="0">
                <a:solidFill>
                  <a:srgbClr val="FF0000"/>
                </a:solidFill>
              </a:rPr>
              <a:t>NOR</a:t>
            </a:r>
            <a:r>
              <a:rPr lang="es-CL" sz="2400" b="1" dirty="0"/>
              <a:t> </a:t>
            </a:r>
            <a:r>
              <a:rPr lang="es-CL" sz="2400" b="1" dirty="0" err="1"/>
              <a:t>the</a:t>
            </a:r>
            <a:r>
              <a:rPr lang="es-CL" sz="2400" b="1" dirty="0"/>
              <a:t> </a:t>
            </a:r>
            <a:r>
              <a:rPr lang="es-CL" sz="2400" b="1" dirty="0" err="1"/>
              <a:t>mobile</a:t>
            </a:r>
            <a:r>
              <a:rPr lang="es-CL" sz="2400" b="1" dirty="0"/>
              <a:t> </a:t>
            </a:r>
            <a:r>
              <a:rPr lang="es-CL" sz="2400" b="1" dirty="0" err="1"/>
              <a:t>phone</a:t>
            </a:r>
            <a:r>
              <a:rPr lang="es-CL" sz="2400" b="1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ZA" b="1" dirty="0">
                <a:solidFill>
                  <a:srgbClr val="FF9933"/>
                </a:solidFill>
              </a:rPr>
              <a:t>Either … or </a:t>
            </a:r>
            <a:r>
              <a:rPr lang="en-ZA" dirty="0"/>
              <a:t>is used in a sentence in the affirmative sense when referring to a choice between two possibilities.</a:t>
            </a:r>
          </a:p>
          <a:p>
            <a:endParaRPr lang="en-ZA" dirty="0"/>
          </a:p>
          <a:p>
            <a:r>
              <a:rPr lang="en-ZA" i="1" dirty="0">
                <a:solidFill>
                  <a:srgbClr val="FF9933"/>
                </a:solidFill>
              </a:rPr>
              <a:t>E.g. We can </a:t>
            </a:r>
            <a:r>
              <a:rPr lang="en-ZA" b="1" i="1" dirty="0">
                <a:solidFill>
                  <a:srgbClr val="FF9933"/>
                </a:solidFill>
              </a:rPr>
              <a:t>either </a:t>
            </a:r>
            <a:r>
              <a:rPr lang="en-ZA" i="1" dirty="0">
                <a:solidFill>
                  <a:srgbClr val="FF9933"/>
                </a:solidFill>
              </a:rPr>
              <a:t>eat now </a:t>
            </a:r>
            <a:r>
              <a:rPr lang="en-ZA" b="1" i="1" dirty="0">
                <a:solidFill>
                  <a:srgbClr val="FF9933"/>
                </a:solidFill>
              </a:rPr>
              <a:t>or </a:t>
            </a:r>
            <a:r>
              <a:rPr lang="en-ZA" i="1" dirty="0">
                <a:solidFill>
                  <a:srgbClr val="FF9933"/>
                </a:solidFill>
              </a:rPr>
              <a:t>after the movie. You decide.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ZA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Either…… Or</a:t>
            </a:r>
            <a:endParaRPr lang="en-Z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286250"/>
            <a:ext cx="1493837" cy="171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392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ZA" sz="4000" dirty="0">
                <a:solidFill>
                  <a:srgbClr val="FF9933"/>
                </a:solidFill>
              </a:rPr>
              <a:t>Either </a:t>
            </a:r>
            <a:r>
              <a:rPr lang="en-ZA" sz="4000" dirty="0">
                <a:solidFill>
                  <a:schemeClr val="tx1"/>
                </a:solidFill>
              </a:rPr>
              <a:t>is always followed by </a:t>
            </a:r>
            <a:r>
              <a:rPr lang="en-ZA" sz="4000" dirty="0">
                <a:solidFill>
                  <a:srgbClr val="FF9933"/>
                </a:solidFill>
              </a:rPr>
              <a:t>or.</a:t>
            </a:r>
          </a:p>
          <a:p>
            <a:endParaRPr lang="en-ZA" dirty="0">
              <a:solidFill>
                <a:srgbClr val="FF9933"/>
              </a:solidFill>
            </a:endParaRPr>
          </a:p>
          <a:p>
            <a:r>
              <a:rPr lang="en-ZA" i="1" dirty="0">
                <a:solidFill>
                  <a:srgbClr val="FF9933"/>
                </a:solidFill>
              </a:rPr>
              <a:t>E.g. We could choose </a:t>
            </a:r>
            <a:r>
              <a:rPr lang="en-ZA" b="1" i="1" dirty="0">
                <a:solidFill>
                  <a:srgbClr val="FF9933"/>
                </a:solidFill>
              </a:rPr>
              <a:t>either </a:t>
            </a:r>
            <a:r>
              <a:rPr lang="en-ZA" i="1" dirty="0">
                <a:solidFill>
                  <a:srgbClr val="FF9933"/>
                </a:solidFill>
              </a:rPr>
              <a:t>sushi </a:t>
            </a:r>
            <a:r>
              <a:rPr lang="en-ZA" b="1" i="1" dirty="0">
                <a:solidFill>
                  <a:srgbClr val="FF9933"/>
                </a:solidFill>
              </a:rPr>
              <a:t>or</a:t>
            </a:r>
            <a:r>
              <a:rPr lang="en-ZA" i="1" dirty="0">
                <a:solidFill>
                  <a:srgbClr val="FF9933"/>
                </a:solidFill>
              </a:rPr>
              <a:t> noodles from the menu.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ZA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Either…… Or</a:t>
            </a:r>
            <a:endParaRPr lang="en-Z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221088"/>
            <a:ext cx="149760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788794"/>
            <a:ext cx="2016224" cy="1390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880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ZA" sz="4000" dirty="0"/>
              <a:t>If both elements are singular, then the verb is singular too.</a:t>
            </a:r>
          </a:p>
          <a:p>
            <a:endParaRPr lang="en-ZA" dirty="0"/>
          </a:p>
          <a:p>
            <a:r>
              <a:rPr lang="en-ZA" i="1" dirty="0">
                <a:solidFill>
                  <a:srgbClr val="FF9933"/>
                </a:solidFill>
              </a:rPr>
              <a:t>E.g. </a:t>
            </a:r>
            <a:r>
              <a:rPr lang="en-ZA" b="1" i="1" dirty="0">
                <a:solidFill>
                  <a:srgbClr val="FF9933"/>
                </a:solidFill>
              </a:rPr>
              <a:t>Either</a:t>
            </a:r>
            <a:r>
              <a:rPr lang="en-ZA" i="1" dirty="0">
                <a:solidFill>
                  <a:srgbClr val="FF9933"/>
                </a:solidFill>
              </a:rPr>
              <a:t> the father </a:t>
            </a:r>
            <a:r>
              <a:rPr lang="en-ZA" b="1" i="1" dirty="0">
                <a:solidFill>
                  <a:srgbClr val="FF9933"/>
                </a:solidFill>
              </a:rPr>
              <a:t>or</a:t>
            </a:r>
            <a:r>
              <a:rPr lang="en-ZA" i="1" dirty="0">
                <a:solidFill>
                  <a:srgbClr val="FF9933"/>
                </a:solidFill>
              </a:rPr>
              <a:t> the mother </a:t>
            </a:r>
            <a:r>
              <a:rPr lang="en-ZA" i="1" u="sng" dirty="0">
                <a:solidFill>
                  <a:srgbClr val="FF9933"/>
                </a:solidFill>
              </a:rPr>
              <a:t>has</a:t>
            </a:r>
            <a:r>
              <a:rPr lang="en-ZA" i="1" dirty="0">
                <a:solidFill>
                  <a:srgbClr val="FF9933"/>
                </a:solidFill>
              </a:rPr>
              <a:t> to attend the meeting. (father and mother are singular; so the verb has, is singular too) </a:t>
            </a:r>
          </a:p>
          <a:p>
            <a:endParaRPr lang="en-Z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ZA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Either…… Or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1916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ZA" dirty="0"/>
              <a:t>If one of the elements is plural, then use a plural verb.</a:t>
            </a:r>
          </a:p>
          <a:p>
            <a:endParaRPr lang="en-ZA" dirty="0"/>
          </a:p>
          <a:p>
            <a:r>
              <a:rPr lang="en-ZA" i="1" dirty="0">
                <a:solidFill>
                  <a:srgbClr val="FF9933"/>
                </a:solidFill>
              </a:rPr>
              <a:t>E.g. </a:t>
            </a:r>
            <a:r>
              <a:rPr lang="en-ZA" b="1" i="1" dirty="0">
                <a:solidFill>
                  <a:srgbClr val="FF9933"/>
                </a:solidFill>
              </a:rPr>
              <a:t>Either</a:t>
            </a:r>
            <a:r>
              <a:rPr lang="en-ZA" i="1" dirty="0">
                <a:solidFill>
                  <a:srgbClr val="FF9933"/>
                </a:solidFill>
              </a:rPr>
              <a:t> Sue </a:t>
            </a:r>
            <a:r>
              <a:rPr lang="en-ZA" b="1" i="1" dirty="0">
                <a:solidFill>
                  <a:srgbClr val="FF9933"/>
                </a:solidFill>
              </a:rPr>
              <a:t>or</a:t>
            </a:r>
            <a:r>
              <a:rPr lang="en-ZA" i="1" dirty="0">
                <a:solidFill>
                  <a:srgbClr val="FF9933"/>
                </a:solidFill>
              </a:rPr>
              <a:t> </a:t>
            </a:r>
            <a:r>
              <a:rPr lang="en-ZA" i="1" u="sng" dirty="0">
                <a:solidFill>
                  <a:srgbClr val="FF9933"/>
                </a:solidFill>
              </a:rPr>
              <a:t>the girls </a:t>
            </a:r>
            <a:r>
              <a:rPr lang="en-ZA" b="1" i="1" u="sng" dirty="0">
                <a:solidFill>
                  <a:srgbClr val="FF9933"/>
                </a:solidFill>
              </a:rPr>
              <a:t>are</a:t>
            </a:r>
            <a:r>
              <a:rPr lang="en-ZA" i="1" dirty="0">
                <a:solidFill>
                  <a:srgbClr val="FF9933"/>
                </a:solidFill>
              </a:rPr>
              <a:t> going to prepare dinner tonight. (the girls is plural; so the verb are, is plural too)</a:t>
            </a:r>
          </a:p>
          <a:p>
            <a:endParaRPr lang="en-Z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ZA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Either…… Or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26960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ZA" sz="4000" dirty="0">
                <a:solidFill>
                  <a:srgbClr val="000099"/>
                </a:solidFill>
              </a:rPr>
              <a:t>Neither . . .  nor </a:t>
            </a:r>
            <a:r>
              <a:rPr lang="en-ZA" sz="4000" dirty="0"/>
              <a:t>is used in the negative sense when you want to say that two or more things are not true.</a:t>
            </a:r>
          </a:p>
          <a:p>
            <a:endParaRPr lang="en-ZA" dirty="0"/>
          </a:p>
          <a:p>
            <a:endParaRPr lang="en-ZA" dirty="0"/>
          </a:p>
          <a:p>
            <a:r>
              <a:rPr lang="en-ZA" dirty="0">
                <a:solidFill>
                  <a:srgbClr val="000099"/>
                </a:solidFill>
              </a:rPr>
              <a:t>E.g. Neither my mother nor my father went to university. </a:t>
            </a:r>
          </a:p>
          <a:p>
            <a:endParaRPr lang="en-Z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ZA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Neither … Nor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669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ZA" u="sng" dirty="0">
                <a:solidFill>
                  <a:srgbClr val="000099"/>
                </a:solidFill>
              </a:rPr>
              <a:t>N</a:t>
            </a:r>
            <a:r>
              <a:rPr lang="en-ZA" dirty="0">
                <a:solidFill>
                  <a:srgbClr val="000099"/>
                </a:solidFill>
              </a:rPr>
              <a:t>either </a:t>
            </a:r>
            <a:r>
              <a:rPr lang="en-ZA" dirty="0">
                <a:solidFill>
                  <a:schemeClr val="tx1"/>
                </a:solidFill>
              </a:rPr>
              <a:t>is always followed by </a:t>
            </a:r>
            <a:r>
              <a:rPr lang="en-ZA" u="sng" dirty="0">
                <a:solidFill>
                  <a:srgbClr val="000099"/>
                </a:solidFill>
              </a:rPr>
              <a:t>n</a:t>
            </a:r>
            <a:r>
              <a:rPr lang="en-ZA" dirty="0">
                <a:solidFill>
                  <a:srgbClr val="000099"/>
                </a:solidFill>
              </a:rPr>
              <a:t>or.</a:t>
            </a:r>
          </a:p>
          <a:p>
            <a:endParaRPr lang="en-ZA" dirty="0">
              <a:solidFill>
                <a:srgbClr val="000099"/>
              </a:solidFill>
            </a:endParaRPr>
          </a:p>
          <a:p>
            <a:r>
              <a:rPr lang="en-ZA" dirty="0">
                <a:solidFill>
                  <a:srgbClr val="000099"/>
                </a:solidFill>
              </a:rPr>
              <a:t>E.g. </a:t>
            </a:r>
            <a:r>
              <a:rPr lang="en-ZA" b="1" u="sng" dirty="0">
                <a:solidFill>
                  <a:srgbClr val="000099"/>
                </a:solidFill>
              </a:rPr>
              <a:t>N</a:t>
            </a:r>
            <a:r>
              <a:rPr lang="en-ZA" b="1" dirty="0">
                <a:solidFill>
                  <a:srgbClr val="000099"/>
                </a:solidFill>
              </a:rPr>
              <a:t>either</a:t>
            </a:r>
            <a:r>
              <a:rPr lang="en-ZA" dirty="0">
                <a:solidFill>
                  <a:srgbClr val="000099"/>
                </a:solidFill>
              </a:rPr>
              <a:t> Tom, </a:t>
            </a:r>
            <a:r>
              <a:rPr lang="en-ZA" b="1" u="sng" dirty="0">
                <a:solidFill>
                  <a:srgbClr val="000099"/>
                </a:solidFill>
              </a:rPr>
              <a:t>n</a:t>
            </a:r>
            <a:r>
              <a:rPr lang="en-ZA" b="1" dirty="0">
                <a:solidFill>
                  <a:srgbClr val="000099"/>
                </a:solidFill>
              </a:rPr>
              <a:t>or</a:t>
            </a:r>
            <a:r>
              <a:rPr lang="en-ZA" dirty="0">
                <a:solidFill>
                  <a:srgbClr val="000099"/>
                </a:solidFill>
              </a:rPr>
              <a:t> Peter could solve the problem.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ZA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Neither … Nor</a:t>
            </a:r>
            <a:endParaRPr lang="en-ZA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798859"/>
            <a:ext cx="3384376" cy="2312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606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ZA" sz="4000" dirty="0"/>
              <a:t>If both elements are singular, then the verb is singular too.</a:t>
            </a:r>
          </a:p>
          <a:p>
            <a:endParaRPr lang="en-ZA" dirty="0"/>
          </a:p>
          <a:p>
            <a:r>
              <a:rPr lang="en-ZA" dirty="0">
                <a:solidFill>
                  <a:srgbClr val="000099"/>
                </a:solidFill>
              </a:rPr>
              <a:t>E.g. </a:t>
            </a:r>
            <a:r>
              <a:rPr lang="en-ZA" b="1" dirty="0">
                <a:solidFill>
                  <a:srgbClr val="000099"/>
                </a:solidFill>
              </a:rPr>
              <a:t>Neither </a:t>
            </a:r>
            <a:r>
              <a:rPr lang="en-ZA" dirty="0">
                <a:solidFill>
                  <a:srgbClr val="000099"/>
                </a:solidFill>
              </a:rPr>
              <a:t>Leila </a:t>
            </a:r>
            <a:r>
              <a:rPr lang="en-ZA" b="1" dirty="0">
                <a:solidFill>
                  <a:srgbClr val="000099"/>
                </a:solidFill>
              </a:rPr>
              <a:t>nor</a:t>
            </a:r>
            <a:r>
              <a:rPr lang="en-ZA" dirty="0">
                <a:solidFill>
                  <a:srgbClr val="000099"/>
                </a:solidFill>
              </a:rPr>
              <a:t> Nancy </a:t>
            </a:r>
            <a:r>
              <a:rPr lang="en-ZA" b="1" u="sng" dirty="0">
                <a:solidFill>
                  <a:srgbClr val="000099"/>
                </a:solidFill>
              </a:rPr>
              <a:t>is</a:t>
            </a:r>
            <a:r>
              <a:rPr lang="en-ZA" dirty="0">
                <a:solidFill>
                  <a:srgbClr val="000099"/>
                </a:solidFill>
              </a:rPr>
              <a:t> going to write the report. (Leila and Nancy are singular; so the verb is, is singular too)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ZA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Neither … Nor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539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552</Words>
  <Application>Microsoft Office PowerPoint</Application>
  <PresentationFormat>Presentación en pantalla (4:3)</PresentationFormat>
  <Paragraphs>53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Either… Or Neither… Nor </vt:lpstr>
      <vt:lpstr>CHAT ......</vt:lpstr>
      <vt:lpstr>Either…… Or</vt:lpstr>
      <vt:lpstr>Either…… Or</vt:lpstr>
      <vt:lpstr>Either…… Or</vt:lpstr>
      <vt:lpstr>Either…… Or</vt:lpstr>
      <vt:lpstr>Neither … Nor</vt:lpstr>
      <vt:lpstr>Neither … Nor</vt:lpstr>
      <vt:lpstr>Neither … Nor</vt:lpstr>
      <vt:lpstr>Neither … Nor</vt:lpstr>
      <vt:lpstr>Either… Or Neither… Nor </vt:lpstr>
      <vt:lpstr>Either… Or Neither… NoR ANSWERS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Either… Or Neither… Nor Both</dc:title>
  <dc:creator>Heike</dc:creator>
  <cp:lastModifiedBy>Usuario</cp:lastModifiedBy>
  <cp:revision>27</cp:revision>
  <dcterms:created xsi:type="dcterms:W3CDTF">2014-04-10T09:28:30Z</dcterms:created>
  <dcterms:modified xsi:type="dcterms:W3CDTF">2020-03-19T00:47:37Z</dcterms:modified>
</cp:coreProperties>
</file>