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70" r:id="rId4"/>
    <p:sldId id="257" r:id="rId5"/>
    <p:sldId id="258" r:id="rId6"/>
    <p:sldId id="259" r:id="rId7"/>
    <p:sldId id="272" r:id="rId8"/>
    <p:sldId id="260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301"/>
    <a:srgbClr val="A80003"/>
    <a:srgbClr val="E6A325"/>
    <a:srgbClr val="E6B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26" autoAdjust="0"/>
  </p:normalViewPr>
  <p:slideViewPr>
    <p:cSldViewPr snapToGrid="0" snapToObjects="1">
      <p:cViewPr varScale="1">
        <p:scale>
          <a:sx n="62" d="100"/>
          <a:sy n="62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1F2C7-7E29-FF40-B395-7DE76DE0813F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DAF16-403B-A748-8DD8-97F9BAE5E8C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3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AF16-403B-A748-8DD8-97F9BAE5E8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45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AF16-403B-A748-8DD8-97F9BAE5E8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7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32B3-E841-5A49-8C99-7D94293B1515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F49A-76D3-4B4C-83E2-65C4E1BFAFF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8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32B3-E841-5A49-8C99-7D94293B1515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F49A-76D3-4B4C-83E2-65C4E1BFAFF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4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32B3-E841-5A49-8C99-7D94293B1515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F49A-76D3-4B4C-83E2-65C4E1BFAFF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4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32B3-E841-5A49-8C99-7D94293B1515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F49A-76D3-4B4C-83E2-65C4E1BFAFF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1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32B3-E841-5A49-8C99-7D94293B1515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F49A-76D3-4B4C-83E2-65C4E1BFAFF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9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32B3-E841-5A49-8C99-7D94293B1515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F49A-76D3-4B4C-83E2-65C4E1BFAFF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9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32B3-E841-5A49-8C99-7D94293B1515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F49A-76D3-4B4C-83E2-65C4E1BFAFF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32B3-E841-5A49-8C99-7D94293B1515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F49A-76D3-4B4C-83E2-65C4E1BFAFF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1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32B3-E841-5A49-8C99-7D94293B1515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F49A-76D3-4B4C-83E2-65C4E1BFAFF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32B3-E841-5A49-8C99-7D94293B1515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F49A-76D3-4B4C-83E2-65C4E1BFAFF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5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32B3-E841-5A49-8C99-7D94293B1515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F49A-76D3-4B4C-83E2-65C4E1BFAFF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3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832B3-E841-5A49-8C99-7D94293B1515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7F49A-76D3-4B4C-83E2-65C4E1BFAFF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1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61260" y="1068254"/>
            <a:ext cx="8748407" cy="2015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31979" y="161244"/>
            <a:ext cx="5926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Unidad</a:t>
            </a:r>
            <a:r>
              <a:rPr lang="en-US" sz="5400" smtClean="0"/>
              <a:t> 0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443463" y="2278375"/>
            <a:ext cx="800257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Flujo</a:t>
            </a:r>
            <a:r>
              <a:rPr lang="en-US" sz="5400" dirty="0" smtClean="0"/>
              <a:t> de </a:t>
            </a:r>
            <a:r>
              <a:rPr lang="en-US" sz="5400" dirty="0" err="1" smtClean="0"/>
              <a:t>energía</a:t>
            </a:r>
            <a:r>
              <a:rPr lang="en-US" sz="5400" dirty="0" smtClean="0"/>
              <a:t> en los </a:t>
            </a:r>
            <a:r>
              <a:rPr lang="en-US" sz="5400" dirty="0" err="1" smtClean="0"/>
              <a:t>ecosistemas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00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61260" y="806230"/>
            <a:ext cx="8748407" cy="2015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775801" y="183010"/>
            <a:ext cx="5289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Pirámides</a:t>
            </a:r>
            <a:r>
              <a:rPr lang="en-US" sz="2400" dirty="0"/>
              <a:t> </a:t>
            </a:r>
            <a:r>
              <a:rPr lang="en-US" sz="2400" dirty="0" err="1" smtClean="0"/>
              <a:t>ecológicas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1260" y="1135529"/>
            <a:ext cx="360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Pirámides</a:t>
            </a:r>
            <a:r>
              <a:rPr lang="en-US" b="1" dirty="0" smtClean="0"/>
              <a:t> de </a:t>
            </a:r>
            <a:r>
              <a:rPr lang="en-US" b="1" dirty="0" err="1" smtClean="0"/>
              <a:t>biomasa</a:t>
            </a:r>
            <a:r>
              <a:rPr lang="en-US" b="1" dirty="0" smtClean="0"/>
              <a:t> (g/m</a:t>
            </a:r>
            <a:r>
              <a:rPr lang="en-US" b="1" baseline="30000" dirty="0" smtClean="0"/>
              <a:t>2</a:t>
            </a:r>
            <a:r>
              <a:rPr lang="en-US" b="1" dirty="0" smtClean="0"/>
              <a:t>)</a:t>
            </a:r>
            <a:endParaRPr lang="en-US" b="1" baseline="30000" dirty="0"/>
          </a:p>
        </p:txBody>
      </p:sp>
      <p:pic>
        <p:nvPicPr>
          <p:cNvPr id="7" name="Picture 6" descr="Captura de pantalla 2018-09-04 a la(s) 21.38.04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0" y="1997923"/>
            <a:ext cx="6408167" cy="4827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0323" y="1107623"/>
            <a:ext cx="4409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Representan</a:t>
            </a:r>
            <a:r>
              <a:rPr lang="en-US" dirty="0" smtClean="0"/>
              <a:t> el peso </a:t>
            </a:r>
            <a:r>
              <a:rPr lang="en-US" dirty="0" err="1" smtClean="0"/>
              <a:t>seco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poblaciones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establecen</a:t>
            </a:r>
            <a:r>
              <a:rPr lang="en-US" dirty="0" smtClean="0"/>
              <a:t> </a:t>
            </a:r>
            <a:r>
              <a:rPr lang="en-US" dirty="0" err="1" smtClean="0"/>
              <a:t>relaciones</a:t>
            </a:r>
            <a:r>
              <a:rPr lang="en-US" dirty="0" smtClean="0"/>
              <a:t> </a:t>
            </a:r>
            <a:r>
              <a:rPr lang="en-US" dirty="0" err="1" smtClean="0"/>
              <a:t>alimentarias</a:t>
            </a:r>
            <a:r>
              <a:rPr lang="en-US" dirty="0" smtClean="0"/>
              <a:t> en un 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determinada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61260" y="806230"/>
            <a:ext cx="8748407" cy="2015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775801" y="183010"/>
            <a:ext cx="5289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Pirámides</a:t>
            </a:r>
            <a:r>
              <a:rPr lang="en-US" sz="2400" dirty="0"/>
              <a:t> </a:t>
            </a:r>
            <a:r>
              <a:rPr lang="en-US" sz="2400" dirty="0" err="1" smtClean="0"/>
              <a:t>ecológicas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1260" y="1135529"/>
            <a:ext cx="360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Pirámides</a:t>
            </a:r>
            <a:r>
              <a:rPr lang="en-US" b="1" dirty="0" smtClean="0"/>
              <a:t> de </a:t>
            </a:r>
            <a:r>
              <a:rPr lang="en-US" b="1" dirty="0" err="1" smtClean="0"/>
              <a:t>Números</a:t>
            </a:r>
            <a:r>
              <a:rPr lang="en-US" b="1" dirty="0" smtClean="0"/>
              <a:t> (Nº)</a:t>
            </a:r>
            <a:endParaRPr lang="en-US" b="1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3527475" y="1463935"/>
            <a:ext cx="525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individuos</a:t>
            </a:r>
            <a:r>
              <a:rPr lang="en-US" dirty="0" smtClean="0"/>
              <a:t> </a:t>
            </a:r>
            <a:r>
              <a:rPr lang="en-US" dirty="0" err="1" smtClean="0"/>
              <a:t>presentes</a:t>
            </a:r>
            <a:r>
              <a:rPr lang="en-US" dirty="0" smtClean="0"/>
              <a:t> en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r>
              <a:rPr lang="en-US" dirty="0" smtClean="0"/>
              <a:t> </a:t>
            </a:r>
            <a:r>
              <a:rPr lang="en-US" dirty="0" err="1" smtClean="0"/>
              <a:t>trófico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Captura de pantalla 2018-09-04 a la(s) 21.47.18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30" y="2179482"/>
            <a:ext cx="7123849" cy="424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6121" y="282213"/>
            <a:ext cx="4898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Ecosistema</a:t>
            </a:r>
            <a:endParaRPr lang="en-US" sz="2400" dirty="0"/>
          </a:p>
        </p:txBody>
      </p:sp>
      <p:pic>
        <p:nvPicPr>
          <p:cNvPr id="3" name="Picture 2" descr="Captura de pantalla 2018-09-04 a la(s) 18.33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50" y="988337"/>
            <a:ext cx="7167751" cy="5692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158" y="3280652"/>
            <a:ext cx="2117898" cy="677108"/>
          </a:xfrm>
          <a:prstGeom prst="rect">
            <a:avLst/>
          </a:prstGeom>
          <a:solidFill>
            <a:srgbClr val="FFFF0A"/>
          </a:solidFill>
          <a:ln>
            <a:solidFill>
              <a:srgbClr val="FFFF0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Biocenosis</a:t>
            </a:r>
            <a:endParaRPr lang="en-US" sz="2000" dirty="0" smtClean="0"/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6669" y="3280652"/>
            <a:ext cx="1844676" cy="677108"/>
          </a:xfrm>
          <a:prstGeom prst="rect">
            <a:avLst/>
          </a:prstGeom>
          <a:solidFill>
            <a:srgbClr val="FFFF0A"/>
          </a:solidFill>
          <a:ln>
            <a:solidFill>
              <a:srgbClr val="FFFF0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Biotopo</a:t>
            </a:r>
            <a:endParaRPr lang="en-US" sz="2000" dirty="0" smtClean="0"/>
          </a:p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7067" y="1092592"/>
            <a:ext cx="3578502" cy="1424992"/>
            <a:chOff x="467067" y="1092592"/>
            <a:chExt cx="3578502" cy="1424992"/>
          </a:xfrm>
        </p:grpSpPr>
        <p:sp>
          <p:nvSpPr>
            <p:cNvPr id="9" name="Right Arrow 8"/>
            <p:cNvSpPr/>
            <p:nvPr/>
          </p:nvSpPr>
          <p:spPr>
            <a:xfrm rot="2519365">
              <a:off x="2118158" y="1845231"/>
              <a:ext cx="1927411" cy="672353"/>
            </a:xfrm>
            <a:prstGeom prst="rightArrow">
              <a:avLst/>
            </a:prstGeom>
            <a:solidFill>
              <a:srgbClr val="800000"/>
            </a:solidFill>
            <a:ln w="41275">
              <a:solidFill>
                <a:srgbClr val="B3B30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7067" y="1092592"/>
              <a:ext cx="264458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800000"/>
                  </a:solidFill>
                  <a:latin typeface="Arial Black"/>
                  <a:cs typeface="Arial Black"/>
                </a:rPr>
                <a:t>Energía</a:t>
              </a:r>
              <a:endParaRPr lang="en-US" sz="3200" dirty="0">
                <a:solidFill>
                  <a:srgbClr val="800000"/>
                </a:solidFill>
                <a:latin typeface="Arial Black"/>
                <a:cs typeface="Arial Black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161260" y="886850"/>
            <a:ext cx="8748407" cy="2015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92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4503" y="302366"/>
            <a:ext cx="642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Formas</a:t>
            </a:r>
            <a:r>
              <a:rPr lang="en-US" sz="2400" dirty="0" smtClean="0"/>
              <a:t> de </a:t>
            </a:r>
            <a:r>
              <a:rPr lang="en-US" sz="2400" dirty="0" err="1" smtClean="0"/>
              <a:t>obtener</a:t>
            </a:r>
            <a:r>
              <a:rPr lang="en-US" sz="2400" dirty="0" smtClean="0"/>
              <a:t> </a:t>
            </a:r>
            <a:r>
              <a:rPr lang="en-US" sz="2400" dirty="0" err="1" smtClean="0"/>
              <a:t>energía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94503" y="1191092"/>
            <a:ext cx="1708594" cy="369332"/>
          </a:xfrm>
          <a:prstGeom prst="rect">
            <a:avLst/>
          </a:prstGeom>
          <a:solidFill>
            <a:srgbClr val="FFFD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Autótrofos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1035" y="1893942"/>
            <a:ext cx="317347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 err="1"/>
              <a:t>producen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 smtClean="0"/>
              <a:t>alimentos</a:t>
            </a:r>
            <a:r>
              <a:rPr lang="en-US" dirty="0" smtClean="0"/>
              <a:t> y </a:t>
            </a:r>
            <a:r>
              <a:rPr lang="en-US" dirty="0" err="1" smtClean="0"/>
              <a:t>obtienen</a:t>
            </a:r>
            <a:r>
              <a:rPr lang="en-US" dirty="0" smtClean="0"/>
              <a:t> </a:t>
            </a:r>
            <a:r>
              <a:rPr lang="en-US" dirty="0" err="1" smtClean="0"/>
              <a:t>energía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a </a:t>
            </a:r>
            <a:r>
              <a:rPr lang="en-US" dirty="0" err="1" smtClean="0"/>
              <a:t>partir</a:t>
            </a:r>
            <a:r>
              <a:rPr lang="en-US" dirty="0" smtClean="0"/>
              <a:t> de </a:t>
            </a:r>
            <a:r>
              <a:rPr lang="en-US" dirty="0" err="1" smtClean="0"/>
              <a:t>elementos</a:t>
            </a:r>
            <a:r>
              <a:rPr lang="en-US" dirty="0" smtClean="0"/>
              <a:t> </a:t>
            </a:r>
            <a:r>
              <a:rPr lang="en-US" dirty="0" err="1" smtClean="0"/>
              <a:t>inorgánicos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5788" y="3383237"/>
            <a:ext cx="213196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Fotoautrófos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16159" y="3383237"/>
            <a:ext cx="213196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Quimioautótrofos</a:t>
            </a:r>
            <a:endParaRPr lang="en-US" dirty="0"/>
          </a:p>
        </p:txBody>
      </p:sp>
      <p:pic>
        <p:nvPicPr>
          <p:cNvPr id="10" name="Picture 9" descr="Captura de pantalla 2018-09-04 a la(s) 18.47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4" y="4009575"/>
            <a:ext cx="2018706" cy="2447166"/>
          </a:xfrm>
          <a:prstGeom prst="rect">
            <a:avLst/>
          </a:prstGeom>
        </p:spPr>
      </p:pic>
      <p:pic>
        <p:nvPicPr>
          <p:cNvPr id="11" name="Picture 10" descr="Captura de pantalla 2018-09-04 a la(s) 18.47.4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/>
          <a:stretch/>
        </p:blipFill>
        <p:spPr>
          <a:xfrm rot="5400000">
            <a:off x="2321488" y="4445830"/>
            <a:ext cx="2695463" cy="18229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85399" y="1191092"/>
            <a:ext cx="1708594" cy="369332"/>
          </a:xfrm>
          <a:prstGeom prst="rect">
            <a:avLst/>
          </a:prstGeom>
          <a:solidFill>
            <a:srgbClr val="FFFD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Heterótrofos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70970" y="1893942"/>
            <a:ext cx="3507909" cy="646331"/>
          </a:xfrm>
          <a:prstGeom prst="rect">
            <a:avLst/>
          </a:prstGeom>
          <a:solidFill>
            <a:srgbClr val="E6B9B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Obtienen</a:t>
            </a:r>
            <a:r>
              <a:rPr lang="en-US" dirty="0" smtClean="0"/>
              <a:t> </a:t>
            </a:r>
            <a:r>
              <a:rPr lang="en-US" dirty="0" err="1" smtClean="0"/>
              <a:t>energía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del </a:t>
            </a:r>
            <a:r>
              <a:rPr lang="en-US" dirty="0" err="1" smtClean="0"/>
              <a:t>consumo</a:t>
            </a:r>
            <a:r>
              <a:rPr lang="en-US" dirty="0" smtClean="0"/>
              <a:t> de </a:t>
            </a:r>
            <a:r>
              <a:rPr lang="en-US" dirty="0" err="1" smtClean="0"/>
              <a:t>materia</a:t>
            </a:r>
            <a:r>
              <a:rPr lang="en-US" dirty="0" smtClean="0"/>
              <a:t> </a:t>
            </a:r>
            <a:r>
              <a:rPr lang="en-US" dirty="0" err="1" smtClean="0"/>
              <a:t>orgánica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648969" y="2543520"/>
            <a:ext cx="2833511" cy="4100671"/>
            <a:chOff x="5361689" y="2543520"/>
            <a:chExt cx="2833511" cy="4100671"/>
          </a:xfrm>
        </p:grpSpPr>
        <p:pic>
          <p:nvPicPr>
            <p:cNvPr id="14" name="Picture 13" descr="Captura de pantalla 2018-09-04 a la(s) 18.52.0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1689" y="2543520"/>
              <a:ext cx="2833511" cy="4100671"/>
            </a:xfrm>
            <a:prstGeom prst="rect">
              <a:avLst/>
            </a:prstGeom>
          </p:spPr>
        </p:pic>
        <p:pic>
          <p:nvPicPr>
            <p:cNvPr id="15" name="Picture 14" descr="Captura de pantalla 2018-09-04 a la(s) 18.53.0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27" y="5623974"/>
              <a:ext cx="995004" cy="666465"/>
            </a:xfrm>
            <a:prstGeom prst="rect">
              <a:avLst/>
            </a:prstGeom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61260" y="886850"/>
            <a:ext cx="8748407" cy="2015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37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61260" y="475701"/>
            <a:ext cx="8748407" cy="2015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478687" y="554334"/>
            <a:ext cx="4005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Cadenas </a:t>
            </a:r>
            <a:r>
              <a:rPr lang="es-ES_tradnl" sz="2400" b="1" dirty="0" smtClean="0"/>
              <a:t>tróficas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259" y="5261790"/>
            <a:ext cx="87484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/>
              <a:t>En un ecosistema se establecen relaciones </a:t>
            </a:r>
            <a:r>
              <a:rPr lang="es-ES_tradnl" dirty="0" smtClean="0"/>
              <a:t>alimentarias </a:t>
            </a:r>
            <a:r>
              <a:rPr lang="es-ES_tradnl" b="1" dirty="0" smtClean="0"/>
              <a:t>entre las poblaciones </a:t>
            </a:r>
            <a:r>
              <a:rPr lang="es-ES_tradnl" dirty="0"/>
              <a:t>conocidas como </a:t>
            </a:r>
            <a:r>
              <a:rPr lang="es-ES_tradnl" b="1" dirty="0"/>
              <a:t>cadenas tróficas </a:t>
            </a:r>
            <a:r>
              <a:rPr lang="es-ES_tradnl" dirty="0"/>
              <a:t>(o alimentarias), por medio de las </a:t>
            </a:r>
            <a:r>
              <a:rPr lang="es-ES_tradnl" dirty="0" smtClean="0"/>
              <a:t>cuales, </a:t>
            </a:r>
            <a:r>
              <a:rPr lang="es-ES_tradnl" dirty="0"/>
              <a:t>la energía pasa de </a:t>
            </a:r>
            <a:r>
              <a:rPr lang="es-ES_tradnl" dirty="0" smtClean="0"/>
              <a:t>una población a la </a:t>
            </a:r>
            <a:r>
              <a:rPr lang="es-ES_tradnl" dirty="0"/>
              <a:t>siguiente en una secuencia que se inicia con </a:t>
            </a:r>
            <a:r>
              <a:rPr lang="es-ES_tradnl" dirty="0" smtClean="0"/>
              <a:t>una población de autótrofos.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8614" y="1416426"/>
            <a:ext cx="9065848" cy="3582807"/>
            <a:chOff x="58614" y="1416426"/>
            <a:chExt cx="9065848" cy="3582807"/>
          </a:xfrm>
        </p:grpSpPr>
        <p:pic>
          <p:nvPicPr>
            <p:cNvPr id="6" name="Picture 5" descr="Captura de pantalla 2018-09-04 a la(s) 19.20.36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"/>
            <a:stretch/>
          </p:blipFill>
          <p:spPr>
            <a:xfrm>
              <a:off x="58614" y="1416426"/>
              <a:ext cx="9065848" cy="358280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720742" y="3848194"/>
              <a:ext cx="5305619" cy="5155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26361" y="3757572"/>
              <a:ext cx="1679772" cy="3631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478687" y="4120693"/>
            <a:ext cx="6430979" cy="878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82827" y="3790143"/>
            <a:ext cx="1470349" cy="584776"/>
          </a:xfrm>
          <a:prstGeom prst="rect">
            <a:avLst/>
          </a:prstGeom>
          <a:solidFill>
            <a:srgbClr val="FD5C0F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1º </a:t>
            </a:r>
            <a:r>
              <a:rPr lang="en-US" sz="1600" dirty="0" err="1" smtClean="0"/>
              <a:t>nivel</a:t>
            </a:r>
            <a:r>
              <a:rPr lang="en-US" sz="1600" dirty="0" smtClean="0"/>
              <a:t> </a:t>
            </a:r>
            <a:r>
              <a:rPr lang="en-US" sz="1600" dirty="0" err="1" smtClean="0"/>
              <a:t>trófico</a:t>
            </a:r>
            <a:endParaRPr lang="en-US" sz="1600" dirty="0" smtClean="0"/>
          </a:p>
          <a:p>
            <a:pPr algn="ctr"/>
            <a:r>
              <a:rPr lang="en-US" sz="1600" dirty="0" err="1" smtClean="0"/>
              <a:t>Productores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34769" y="3787980"/>
            <a:ext cx="1670131" cy="584776"/>
          </a:xfrm>
          <a:prstGeom prst="rect">
            <a:avLst/>
          </a:prstGeom>
          <a:solidFill>
            <a:srgbClr val="FD5C0F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</a:t>
            </a:r>
            <a:r>
              <a:rPr lang="en-US" sz="1600" dirty="0" smtClean="0"/>
              <a:t>º </a:t>
            </a:r>
            <a:r>
              <a:rPr lang="en-US" sz="1600" dirty="0" err="1" smtClean="0"/>
              <a:t>nivel</a:t>
            </a:r>
            <a:r>
              <a:rPr lang="en-US" sz="1600" dirty="0" smtClean="0"/>
              <a:t> </a:t>
            </a:r>
            <a:r>
              <a:rPr lang="en-US" sz="1600" dirty="0" err="1" smtClean="0"/>
              <a:t>trófico</a:t>
            </a:r>
            <a:endParaRPr lang="en-US" sz="1600" dirty="0" smtClean="0"/>
          </a:p>
          <a:p>
            <a:pPr algn="ctr"/>
            <a:r>
              <a:rPr lang="en-US" sz="1600" dirty="0" err="1" smtClean="0"/>
              <a:t>Consumidores</a:t>
            </a:r>
            <a:r>
              <a:rPr lang="en-US" sz="1600" dirty="0" smtClean="0"/>
              <a:t> 1º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193618" y="3828306"/>
            <a:ext cx="1694458" cy="584776"/>
          </a:xfrm>
          <a:prstGeom prst="rect">
            <a:avLst/>
          </a:prstGeom>
          <a:solidFill>
            <a:srgbClr val="FD5C0F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3º </a:t>
            </a:r>
            <a:r>
              <a:rPr lang="en-US" sz="1600" dirty="0" err="1" smtClean="0"/>
              <a:t>nivel</a:t>
            </a:r>
            <a:r>
              <a:rPr lang="en-US" sz="1600" dirty="0" smtClean="0"/>
              <a:t> </a:t>
            </a:r>
            <a:r>
              <a:rPr lang="en-US" sz="1600" dirty="0" err="1" smtClean="0"/>
              <a:t>trófico</a:t>
            </a:r>
            <a:endParaRPr lang="en-US" sz="1600" dirty="0" smtClean="0"/>
          </a:p>
          <a:p>
            <a:pPr algn="ctr"/>
            <a:r>
              <a:rPr lang="en-US" sz="1600" dirty="0" err="1" smtClean="0"/>
              <a:t>Consumidores</a:t>
            </a:r>
            <a:r>
              <a:rPr lang="en-US" sz="1600" dirty="0" smtClean="0"/>
              <a:t> 2º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058467" y="3848194"/>
            <a:ext cx="1851200" cy="338554"/>
          </a:xfrm>
          <a:prstGeom prst="rect">
            <a:avLst/>
          </a:prstGeom>
          <a:solidFill>
            <a:srgbClr val="FD5C0F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Descomponedores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720742" y="1416426"/>
            <a:ext cx="1198160" cy="1147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65253" y="1416426"/>
            <a:ext cx="483414" cy="1335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94430" y="1016000"/>
            <a:ext cx="483414" cy="1312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82497" y="1168400"/>
            <a:ext cx="483414" cy="1583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88076" y="1282512"/>
            <a:ext cx="20981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 </a:t>
            </a:r>
            <a:r>
              <a:rPr lang="en-US" sz="1400" dirty="0" err="1" smtClean="0"/>
              <a:t>nutren</a:t>
            </a:r>
            <a:r>
              <a:rPr lang="en-US" sz="1400" dirty="0" smtClean="0"/>
              <a:t> de la </a:t>
            </a:r>
            <a:r>
              <a:rPr lang="en-US" sz="1400" dirty="0" err="1" smtClean="0"/>
              <a:t>materia</a:t>
            </a:r>
            <a:r>
              <a:rPr lang="en-US" sz="1400" dirty="0" smtClean="0"/>
              <a:t> </a:t>
            </a:r>
            <a:r>
              <a:rPr lang="en-US" sz="1400" dirty="0" err="1" smtClean="0"/>
              <a:t>orgánica</a:t>
            </a:r>
            <a:r>
              <a:rPr lang="en-US" sz="1400" dirty="0" smtClean="0"/>
              <a:t> de </a:t>
            </a:r>
            <a:r>
              <a:rPr lang="en-US" sz="1400" dirty="0" err="1" smtClean="0"/>
              <a:t>organismos</a:t>
            </a:r>
            <a:r>
              <a:rPr lang="en-US" sz="1400" dirty="0" smtClean="0"/>
              <a:t> </a:t>
            </a:r>
            <a:r>
              <a:rPr lang="en-US" sz="1400" dirty="0" err="1" smtClean="0"/>
              <a:t>muertos</a:t>
            </a:r>
            <a:r>
              <a:rPr lang="en-US" sz="1400" dirty="0" smtClean="0"/>
              <a:t>. </a:t>
            </a:r>
            <a:r>
              <a:rPr lang="en-US" sz="1400" dirty="0" err="1" smtClean="0"/>
              <a:t>Obtienen</a:t>
            </a:r>
            <a:r>
              <a:rPr lang="en-US" sz="1400" dirty="0" smtClean="0"/>
              <a:t> </a:t>
            </a:r>
            <a:r>
              <a:rPr lang="en-US" sz="1400" dirty="0" err="1" smtClean="0"/>
              <a:t>energía</a:t>
            </a:r>
            <a:r>
              <a:rPr lang="en-US" sz="1400" dirty="0" smtClean="0"/>
              <a:t> </a:t>
            </a:r>
            <a:r>
              <a:rPr lang="en-US" sz="1400" dirty="0" err="1" smtClean="0"/>
              <a:t>transformando</a:t>
            </a:r>
            <a:r>
              <a:rPr lang="en-US" sz="1400" dirty="0" smtClean="0"/>
              <a:t> la </a:t>
            </a:r>
            <a:r>
              <a:rPr lang="en-US" sz="1400" dirty="0" err="1" smtClean="0"/>
              <a:t>materia</a:t>
            </a:r>
            <a:r>
              <a:rPr lang="en-US" sz="1400" dirty="0" smtClean="0"/>
              <a:t> </a:t>
            </a:r>
            <a:r>
              <a:rPr lang="en-US" sz="1400" dirty="0" err="1" smtClean="0"/>
              <a:t>orgánica</a:t>
            </a:r>
            <a:r>
              <a:rPr lang="en-US" sz="1400" dirty="0" smtClean="0"/>
              <a:t> en </a:t>
            </a:r>
            <a:r>
              <a:rPr lang="en-US" sz="1400" dirty="0" err="1" smtClean="0"/>
              <a:t>inorgánica</a:t>
            </a:r>
            <a:endParaRPr lang="en-US" sz="1400" dirty="0"/>
          </a:p>
        </p:txBody>
      </p:sp>
      <p:pic>
        <p:nvPicPr>
          <p:cNvPr id="20" name="Picture 19" descr="Captura de Pantalla 2019-09-13 a la(s) 14.58.4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2" r="85257" b="46628"/>
          <a:stretch/>
        </p:blipFill>
        <p:spPr>
          <a:xfrm>
            <a:off x="0" y="1416426"/>
            <a:ext cx="1531455" cy="13783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100790" y="862798"/>
            <a:ext cx="2217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Energía</a:t>
            </a:r>
            <a:r>
              <a:rPr lang="en-US" dirty="0" smtClean="0"/>
              <a:t> </a:t>
            </a:r>
            <a:r>
              <a:rPr lang="en-US" dirty="0" err="1" smtClean="0"/>
              <a:t>proveniente</a:t>
            </a:r>
            <a:r>
              <a:rPr lang="en-US" dirty="0" smtClean="0"/>
              <a:t> del sol</a:t>
            </a:r>
            <a:endParaRPr lang="en-US" dirty="0"/>
          </a:p>
        </p:txBody>
      </p:sp>
      <p:pic>
        <p:nvPicPr>
          <p:cNvPr id="22" name="Picture 21" descr="Captura de Pantalla 2019-10-03 a la(s) 21.07.35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203" l="9948" r="8952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89" y="3027774"/>
            <a:ext cx="714987" cy="53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 animBg="1"/>
      <p:bldP spid="7" grpId="0" animBg="1"/>
      <p:bldP spid="8" grpId="0" animBg="1"/>
      <p:bldP spid="9" grpId="0" animBg="1"/>
      <p:bldP spid="10" grpId="0" animBg="1"/>
      <p:bldP spid="19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61260" y="806230"/>
            <a:ext cx="8748407" cy="2015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aptura de Pantalla 2019-09-13 a la(s) 15.17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2" y="1130463"/>
            <a:ext cx="5428987" cy="1852592"/>
          </a:xfrm>
          <a:prstGeom prst="rect">
            <a:avLst/>
          </a:prstGeom>
        </p:spPr>
      </p:pic>
      <p:pic>
        <p:nvPicPr>
          <p:cNvPr id="2" name="Picture 1" descr="Captura de Pantalla 2019-09-13 a la(s) 15.17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7" y="3886698"/>
            <a:ext cx="5549900" cy="1841500"/>
          </a:xfrm>
          <a:prstGeom prst="rect">
            <a:avLst/>
          </a:prstGeom>
        </p:spPr>
      </p:pic>
      <p:pic>
        <p:nvPicPr>
          <p:cNvPr id="6" name="Picture 5" descr="Captura de Pantalla 2019-09-13 a la(s) 15.19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32" y="928905"/>
            <a:ext cx="2751468" cy="54805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1047" y="215872"/>
            <a:ext cx="4005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dirty="0"/>
              <a:t>Cadenas </a:t>
            </a:r>
            <a:r>
              <a:rPr lang="es-ES_tradnl" sz="2400" dirty="0" smtClean="0"/>
              <a:t>tróficas</a:t>
            </a:r>
          </a:p>
        </p:txBody>
      </p:sp>
    </p:spTree>
    <p:extLst>
      <p:ext uri="{BB962C8B-B14F-4D97-AF65-F5344CB8AC3E}">
        <p14:creationId xmlns:p14="http://schemas.microsoft.com/office/powerpoint/2010/main" val="39218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61260" y="685294"/>
            <a:ext cx="8748407" cy="2015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Captura de Pantalla 2019-09-13 a la(s) 15.20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73" y="841669"/>
            <a:ext cx="7800991" cy="60163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1047" y="155404"/>
            <a:ext cx="4005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dirty="0" smtClean="0"/>
              <a:t>Trama trófica</a:t>
            </a:r>
          </a:p>
        </p:txBody>
      </p:sp>
    </p:spTree>
    <p:extLst>
      <p:ext uri="{BB962C8B-B14F-4D97-AF65-F5344CB8AC3E}">
        <p14:creationId xmlns:p14="http://schemas.microsoft.com/office/powerpoint/2010/main" val="39218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053" y="272130"/>
            <a:ext cx="721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Trama</a:t>
            </a:r>
            <a:r>
              <a:rPr lang="en-US" sz="2400" dirty="0" smtClean="0"/>
              <a:t> </a:t>
            </a:r>
            <a:r>
              <a:rPr lang="en-US" sz="2400" dirty="0" err="1" smtClean="0"/>
              <a:t>trófica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05" y="1432000"/>
            <a:ext cx="8086483" cy="463411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7696" y="4765969"/>
            <a:ext cx="8173702" cy="629019"/>
            <a:chOff x="297945" y="5273969"/>
            <a:chExt cx="8173702" cy="629019"/>
          </a:xfrm>
        </p:grpSpPr>
        <p:sp>
          <p:nvSpPr>
            <p:cNvPr id="8" name="TextBox 7"/>
            <p:cNvSpPr txBox="1"/>
            <p:nvPr/>
          </p:nvSpPr>
          <p:spPr>
            <a:xfrm>
              <a:off x="2736347" y="5273969"/>
              <a:ext cx="2122524" cy="5847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Zooplanton</a:t>
              </a:r>
              <a:endParaRPr lang="en-US" sz="1600" dirty="0" smtClean="0"/>
            </a:p>
            <a:p>
              <a:pPr algn="ctr"/>
              <a:r>
                <a:rPr lang="en-US" sz="1600" dirty="0" err="1" smtClean="0"/>
                <a:t>Consumidor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primario</a:t>
              </a:r>
              <a:endParaRPr lang="en-US" sz="1600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71883" y="5318212"/>
              <a:ext cx="2599764" cy="5847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Ballena</a:t>
              </a:r>
              <a:endParaRPr lang="en-US" sz="1600" dirty="0" smtClean="0"/>
            </a:p>
            <a:p>
              <a:pPr algn="ctr"/>
              <a:r>
                <a:rPr lang="en-US" sz="1600" dirty="0" err="1" smtClean="0"/>
                <a:t>Consumidor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secundario</a:t>
              </a:r>
              <a:endParaRPr lang="en-US" sz="1600" dirty="0" smtClean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945" y="5274550"/>
              <a:ext cx="1450172" cy="5847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Fitoplanton</a:t>
              </a:r>
              <a:endParaRPr lang="en-US" sz="1600" dirty="0" smtClean="0"/>
            </a:p>
            <a:p>
              <a:pPr algn="ctr"/>
              <a:r>
                <a:rPr lang="en-US" sz="1600" dirty="0" err="1" smtClean="0"/>
                <a:t>Productor</a:t>
              </a:r>
              <a:endParaRPr lang="en-US" sz="16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778000" y="5617592"/>
              <a:ext cx="896470" cy="0"/>
            </a:xfrm>
            <a:prstGeom prst="straightConnector1">
              <a:avLst/>
            </a:prstGeom>
            <a:ln w="44450">
              <a:solidFill>
                <a:srgbClr val="800000"/>
              </a:solidFill>
              <a:tailEnd type="arrow"/>
            </a:ln>
            <a:effectLst>
              <a:glow rad="101600">
                <a:srgbClr val="FFFF00">
                  <a:alpha val="7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58871" y="5602360"/>
              <a:ext cx="896470" cy="0"/>
            </a:xfrm>
            <a:prstGeom prst="straightConnector1">
              <a:avLst/>
            </a:prstGeom>
            <a:ln w="44450">
              <a:solidFill>
                <a:srgbClr val="800000"/>
              </a:solidFill>
              <a:tailEnd type="arrow"/>
            </a:ln>
            <a:effectLst>
              <a:glow rad="101600">
                <a:srgbClr val="FFFF00">
                  <a:alpha val="7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3447" y="2208911"/>
            <a:ext cx="8966200" cy="584776"/>
            <a:chOff x="222623" y="5481029"/>
            <a:chExt cx="8966200" cy="584776"/>
          </a:xfrm>
        </p:grpSpPr>
        <p:sp>
          <p:nvSpPr>
            <p:cNvPr id="14" name="TextBox 13"/>
            <p:cNvSpPr txBox="1"/>
            <p:nvPr/>
          </p:nvSpPr>
          <p:spPr>
            <a:xfrm>
              <a:off x="5118848" y="5481029"/>
              <a:ext cx="1637553" cy="5847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Pez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C. </a:t>
              </a:r>
              <a:r>
                <a:rPr lang="en-US" sz="1600" dirty="0" err="1" smtClean="0"/>
                <a:t>secundario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79552" y="5481029"/>
              <a:ext cx="1709271" cy="5847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Gaviota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C. </a:t>
              </a:r>
              <a:r>
                <a:rPr lang="en-US" sz="1600" dirty="0" err="1" smtClean="0"/>
                <a:t>terciario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2623" y="5481029"/>
              <a:ext cx="1643529" cy="5847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Fitoplanton</a:t>
              </a:r>
              <a:endParaRPr lang="en-US" sz="1600" dirty="0" smtClean="0"/>
            </a:p>
            <a:p>
              <a:pPr algn="ctr"/>
              <a:r>
                <a:rPr lang="en-US" sz="1600" dirty="0" err="1" smtClean="0"/>
                <a:t>Productor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65506" y="5481029"/>
              <a:ext cx="1685366" cy="5847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Zooplanton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C. </a:t>
              </a:r>
              <a:r>
                <a:rPr lang="en-US" sz="1600" dirty="0" err="1" smtClean="0"/>
                <a:t>primario</a:t>
              </a:r>
              <a:endParaRPr lang="en-US" sz="16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910975" y="5781945"/>
              <a:ext cx="703731" cy="0"/>
            </a:xfrm>
            <a:prstGeom prst="straightConnector1">
              <a:avLst/>
            </a:prstGeom>
            <a:ln w="44450">
              <a:solidFill>
                <a:srgbClr val="800000"/>
              </a:solidFill>
              <a:tailEnd type="arrow"/>
            </a:ln>
            <a:effectLst>
              <a:glow rad="101600">
                <a:srgbClr val="FFFF00">
                  <a:alpha val="7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365813" y="5781945"/>
              <a:ext cx="639481" cy="0"/>
            </a:xfrm>
            <a:prstGeom prst="straightConnector1">
              <a:avLst/>
            </a:prstGeom>
            <a:ln w="44450">
              <a:solidFill>
                <a:srgbClr val="800000"/>
              </a:solidFill>
              <a:tailEnd type="arrow"/>
            </a:ln>
            <a:effectLst>
              <a:glow rad="101600">
                <a:srgbClr val="FFFF00">
                  <a:alpha val="7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816168" y="5781945"/>
              <a:ext cx="579716" cy="0"/>
            </a:xfrm>
            <a:prstGeom prst="straightConnector1">
              <a:avLst/>
            </a:prstGeom>
            <a:ln w="44450">
              <a:solidFill>
                <a:srgbClr val="800000"/>
              </a:solidFill>
              <a:tailEnd type="arrow"/>
            </a:ln>
            <a:effectLst>
              <a:glow rad="101600">
                <a:srgbClr val="FFFF00">
                  <a:alpha val="7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3905" y="3494167"/>
            <a:ext cx="9099176" cy="607641"/>
            <a:chOff x="44824" y="5451461"/>
            <a:chExt cx="9099176" cy="607641"/>
          </a:xfrm>
        </p:grpSpPr>
        <p:sp>
          <p:nvSpPr>
            <p:cNvPr id="22" name="TextBox 21"/>
            <p:cNvSpPr txBox="1"/>
            <p:nvPr/>
          </p:nvSpPr>
          <p:spPr>
            <a:xfrm>
              <a:off x="3857814" y="5463415"/>
              <a:ext cx="1643529" cy="5847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Calamar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C. </a:t>
              </a:r>
              <a:r>
                <a:rPr lang="en-US" sz="1600" dirty="0" err="1" smtClean="0"/>
                <a:t>secundario</a:t>
              </a:r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91412" y="5474326"/>
              <a:ext cx="1237123" cy="5847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Foca</a:t>
              </a:r>
              <a:r>
                <a:rPr lang="en-US" sz="1600" dirty="0" smtClean="0"/>
                <a:t> </a:t>
              </a:r>
            </a:p>
            <a:p>
              <a:pPr algn="ctr"/>
              <a:r>
                <a:rPr lang="en-US" sz="1600" dirty="0" smtClean="0"/>
                <a:t>C. </a:t>
              </a:r>
              <a:r>
                <a:rPr lang="en-US" sz="1600" dirty="0" err="1" smtClean="0"/>
                <a:t>terciario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55850" y="5451461"/>
              <a:ext cx="1488150" cy="5847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Orca</a:t>
              </a:r>
            </a:p>
            <a:p>
              <a:pPr algn="ctr"/>
              <a:r>
                <a:rPr lang="en-US" sz="1600" dirty="0" smtClean="0"/>
                <a:t>C. </a:t>
              </a:r>
              <a:r>
                <a:rPr lang="en-US" sz="1600" dirty="0" err="1" smtClean="0"/>
                <a:t>cuaternario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824" y="5465798"/>
              <a:ext cx="1374588" cy="5847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Fitoplanton</a:t>
              </a:r>
              <a:endParaRPr lang="en-US" sz="1600" dirty="0" smtClean="0"/>
            </a:p>
            <a:p>
              <a:pPr algn="ctr"/>
              <a:r>
                <a:rPr lang="en-US" sz="1600" dirty="0" err="1" smtClean="0"/>
                <a:t>Productor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28907" y="5463415"/>
              <a:ext cx="1411941" cy="5847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Zooplanton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C. </a:t>
              </a:r>
              <a:r>
                <a:rPr lang="en-US" sz="1600" dirty="0" err="1" smtClean="0"/>
                <a:t>primario</a:t>
              </a:r>
              <a:endParaRPr lang="en-US" sz="1600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419412" y="5766714"/>
              <a:ext cx="449731" cy="0"/>
            </a:xfrm>
            <a:prstGeom prst="straightConnector1">
              <a:avLst/>
            </a:prstGeom>
            <a:ln w="44450">
              <a:solidFill>
                <a:srgbClr val="800000"/>
              </a:solidFill>
              <a:tailEnd type="arrow"/>
            </a:ln>
            <a:effectLst>
              <a:glow rad="101600">
                <a:srgbClr val="FFFF00">
                  <a:alpha val="7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364754" y="5766714"/>
              <a:ext cx="475128" cy="0"/>
            </a:xfrm>
            <a:prstGeom prst="straightConnector1">
              <a:avLst/>
            </a:prstGeom>
            <a:ln w="44450">
              <a:solidFill>
                <a:srgbClr val="800000"/>
              </a:solidFill>
              <a:tailEnd type="arrow"/>
            </a:ln>
            <a:effectLst>
              <a:glow rad="101600">
                <a:srgbClr val="FFFF00">
                  <a:alpha val="7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501343" y="5751483"/>
              <a:ext cx="409381" cy="15231"/>
            </a:xfrm>
            <a:prstGeom prst="straightConnector1">
              <a:avLst/>
            </a:prstGeom>
            <a:ln w="44450">
              <a:solidFill>
                <a:srgbClr val="800000"/>
              </a:solidFill>
              <a:tailEnd type="arrow"/>
            </a:ln>
            <a:effectLst>
              <a:glow rad="101600">
                <a:srgbClr val="FFFF00">
                  <a:alpha val="7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228535" y="5766714"/>
              <a:ext cx="427314" cy="0"/>
            </a:xfrm>
            <a:prstGeom prst="straightConnector1">
              <a:avLst/>
            </a:prstGeom>
            <a:ln w="44450">
              <a:solidFill>
                <a:srgbClr val="800000"/>
              </a:solidFill>
              <a:tailEnd type="arrow"/>
            </a:ln>
            <a:effectLst>
              <a:glow rad="101600">
                <a:srgbClr val="FFFF00">
                  <a:alpha val="7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" y="1203972"/>
            <a:ext cx="8966290" cy="5306471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7270376" y="2076532"/>
            <a:ext cx="0" cy="747059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911781" y="4604267"/>
            <a:ext cx="0" cy="747059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271238" y="3857208"/>
            <a:ext cx="0" cy="747059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466344" y="3857208"/>
            <a:ext cx="0" cy="747059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048622" y="3122394"/>
            <a:ext cx="0" cy="687026"/>
          </a:xfrm>
          <a:prstGeom prst="straightConnector1">
            <a:avLst/>
          </a:prstGeom>
          <a:ln w="69850">
            <a:solidFill>
              <a:srgbClr val="1DDD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04650" y="5394988"/>
            <a:ext cx="0" cy="747059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896207" y="1393122"/>
            <a:ext cx="0" cy="747059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661398" y="1393122"/>
            <a:ext cx="0" cy="747059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399986" y="3794189"/>
            <a:ext cx="0" cy="687026"/>
          </a:xfrm>
          <a:prstGeom prst="straightConnector1">
            <a:avLst/>
          </a:prstGeom>
          <a:ln w="69850">
            <a:solidFill>
              <a:srgbClr val="1DDD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846" y="733795"/>
            <a:ext cx="481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Actividad</a:t>
            </a:r>
            <a:r>
              <a:rPr lang="en-US" b="1" dirty="0" smtClean="0"/>
              <a:t>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78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61260" y="806230"/>
            <a:ext cx="8748407" cy="2015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34343" y="262025"/>
            <a:ext cx="564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Flujo</a:t>
            </a:r>
            <a:r>
              <a:rPr lang="en-US" sz="2400" dirty="0" smtClean="0"/>
              <a:t> de </a:t>
            </a:r>
            <a:r>
              <a:rPr lang="en-US" sz="2400" dirty="0" err="1" smtClean="0"/>
              <a:t>energía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2713" y="1552146"/>
            <a:ext cx="8909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Describe </a:t>
            </a:r>
            <a:r>
              <a:rPr lang="es-ES_tradnl" dirty="0"/>
              <a:t>qué significa que un organismo sea autótrofo y heterótrofo. Indica un ejemplo de cada uno.</a:t>
            </a:r>
          </a:p>
          <a:p>
            <a:endParaRPr lang="en-US" dirty="0"/>
          </a:p>
        </p:txBody>
      </p:sp>
      <p:pic>
        <p:nvPicPr>
          <p:cNvPr id="9" name="Picture 8" descr="Captura de pantalla 2018-09-04 a la(s) 19.20.3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/>
          <a:stretch/>
        </p:blipFill>
        <p:spPr>
          <a:xfrm>
            <a:off x="414099" y="1552146"/>
            <a:ext cx="9065848" cy="35828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08410" y="3987914"/>
            <a:ext cx="7256742" cy="1147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66924" y="1772022"/>
            <a:ext cx="380558" cy="1147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20251" y="1794018"/>
            <a:ext cx="380558" cy="1147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4099" y="1702706"/>
            <a:ext cx="1198160" cy="1147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6-Point Star 14"/>
          <p:cNvSpPr/>
          <p:nvPr/>
        </p:nvSpPr>
        <p:spPr>
          <a:xfrm>
            <a:off x="516745" y="1794018"/>
            <a:ext cx="1171222" cy="1147039"/>
          </a:xfrm>
          <a:prstGeom prst="star16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23077" y="2159453"/>
            <a:ext cx="118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111059" y="1328437"/>
            <a:ext cx="380558" cy="1147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376095" y="3094578"/>
            <a:ext cx="583810" cy="560898"/>
            <a:chOff x="4064480" y="4574056"/>
            <a:chExt cx="583810" cy="560898"/>
          </a:xfrm>
        </p:grpSpPr>
        <p:sp>
          <p:nvSpPr>
            <p:cNvPr id="20" name="8-Point Star 19"/>
            <p:cNvSpPr/>
            <p:nvPr/>
          </p:nvSpPr>
          <p:spPr>
            <a:xfrm>
              <a:off x="4064480" y="4574056"/>
              <a:ext cx="583810" cy="560898"/>
            </a:xfrm>
            <a:prstGeom prst="star8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04421" y="4605344"/>
              <a:ext cx="443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2425415" y="1636027"/>
            <a:ext cx="380558" cy="1147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885110" y="2571725"/>
            <a:ext cx="1501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Metabolismo</a:t>
            </a:r>
            <a:endParaRPr lang="en-US" sz="1600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2442500" y="3172639"/>
            <a:ext cx="523100" cy="414892"/>
            <a:chOff x="3839465" y="3618409"/>
            <a:chExt cx="523100" cy="414892"/>
          </a:xfrm>
        </p:grpSpPr>
        <p:sp>
          <p:nvSpPr>
            <p:cNvPr id="35" name="8-Point Star 34"/>
            <p:cNvSpPr/>
            <p:nvPr/>
          </p:nvSpPr>
          <p:spPr>
            <a:xfrm>
              <a:off x="3839465" y="3618409"/>
              <a:ext cx="451988" cy="414892"/>
            </a:xfrm>
            <a:prstGeom prst="star8">
              <a:avLst/>
            </a:prstGeom>
            <a:solidFill>
              <a:srgbClr val="E6BB1B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18696" y="3618409"/>
              <a:ext cx="443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84009" y="2963837"/>
            <a:ext cx="523100" cy="414892"/>
            <a:chOff x="3839465" y="3618409"/>
            <a:chExt cx="523100" cy="414892"/>
          </a:xfrm>
        </p:grpSpPr>
        <p:sp>
          <p:nvSpPr>
            <p:cNvPr id="38" name="8-Point Star 37"/>
            <p:cNvSpPr/>
            <p:nvPr/>
          </p:nvSpPr>
          <p:spPr>
            <a:xfrm>
              <a:off x="3839465" y="3618409"/>
              <a:ext cx="451988" cy="414892"/>
            </a:xfrm>
            <a:prstGeom prst="star8">
              <a:avLst/>
            </a:prstGeom>
            <a:solidFill>
              <a:srgbClr val="E6BB1B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18696" y="3618409"/>
              <a:ext cx="443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69437" y="2985730"/>
            <a:ext cx="445940" cy="338554"/>
            <a:chOff x="3908566" y="3622421"/>
            <a:chExt cx="445940" cy="338554"/>
          </a:xfrm>
        </p:grpSpPr>
        <p:sp>
          <p:nvSpPr>
            <p:cNvPr id="41" name="8-Point Star 40"/>
            <p:cNvSpPr/>
            <p:nvPr/>
          </p:nvSpPr>
          <p:spPr>
            <a:xfrm>
              <a:off x="3908566" y="3663969"/>
              <a:ext cx="284242" cy="292083"/>
            </a:xfrm>
            <a:prstGeom prst="star8">
              <a:avLst/>
            </a:prstGeom>
            <a:solidFill>
              <a:srgbClr val="E6A325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10637" y="3622421"/>
              <a:ext cx="4438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</a:t>
              </a:r>
              <a:endPara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560799" y="2570650"/>
            <a:ext cx="1452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Metabolismo</a:t>
            </a:r>
            <a:endParaRPr lang="en-US" sz="1600" b="1" dirty="0"/>
          </a:p>
        </p:txBody>
      </p:sp>
      <p:grpSp>
        <p:nvGrpSpPr>
          <p:cNvPr id="44" name="Group 43"/>
          <p:cNvGrpSpPr/>
          <p:nvPr/>
        </p:nvGrpSpPr>
        <p:grpSpPr>
          <a:xfrm>
            <a:off x="6259947" y="2647176"/>
            <a:ext cx="445940" cy="338554"/>
            <a:chOff x="3908566" y="3622421"/>
            <a:chExt cx="445940" cy="338554"/>
          </a:xfrm>
        </p:grpSpPr>
        <p:sp>
          <p:nvSpPr>
            <p:cNvPr id="45" name="8-Point Star 44"/>
            <p:cNvSpPr/>
            <p:nvPr/>
          </p:nvSpPr>
          <p:spPr>
            <a:xfrm>
              <a:off x="3908566" y="3663969"/>
              <a:ext cx="284242" cy="292083"/>
            </a:xfrm>
            <a:prstGeom prst="star8">
              <a:avLst/>
            </a:prstGeom>
            <a:solidFill>
              <a:srgbClr val="E6A325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10637" y="3622421"/>
              <a:ext cx="4438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</a:t>
              </a:r>
              <a:endPara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727020" y="2129992"/>
            <a:ext cx="1452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Metabolismo</a:t>
            </a:r>
            <a:endParaRPr lang="en-US" sz="1600" b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6270217" y="2670775"/>
            <a:ext cx="443869" cy="307777"/>
            <a:chOff x="3871203" y="3598137"/>
            <a:chExt cx="443869" cy="307777"/>
          </a:xfrm>
        </p:grpSpPr>
        <p:sp>
          <p:nvSpPr>
            <p:cNvPr id="49" name="8-Point Star 48"/>
            <p:cNvSpPr/>
            <p:nvPr/>
          </p:nvSpPr>
          <p:spPr>
            <a:xfrm>
              <a:off x="3908566" y="3663970"/>
              <a:ext cx="194002" cy="200639"/>
            </a:xfrm>
            <a:prstGeom prst="star8">
              <a:avLst/>
            </a:prstGeom>
            <a:solidFill>
              <a:srgbClr val="E6A325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871203" y="3598137"/>
              <a:ext cx="4438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7317221" y="2941057"/>
            <a:ext cx="1390876" cy="437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861479" y="3093456"/>
            <a:ext cx="999018" cy="736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8003" y="4740697"/>
            <a:ext cx="819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El </a:t>
            </a:r>
            <a:r>
              <a:rPr lang="en-US" sz="2800" dirty="0" err="1" smtClean="0"/>
              <a:t>flujo</a:t>
            </a:r>
            <a:r>
              <a:rPr lang="en-US" sz="2800" dirty="0" smtClean="0"/>
              <a:t> de </a:t>
            </a:r>
            <a:r>
              <a:rPr lang="en-US" sz="2800" dirty="0" err="1" smtClean="0"/>
              <a:t>enería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ecosistemas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b="1" dirty="0" err="1" smtClean="0"/>
              <a:t>unidireccional</a:t>
            </a:r>
            <a:endParaRPr lang="en-US" sz="2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40321" y="5348921"/>
            <a:ext cx="81913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 </a:t>
            </a:r>
            <a:r>
              <a:rPr lang="en-US" sz="3200" b="1" dirty="0" err="1" smtClean="0"/>
              <a:t>rige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por</a:t>
            </a:r>
            <a:r>
              <a:rPr lang="en-US" sz="3200" b="1" dirty="0" smtClean="0"/>
              <a:t> la ley del 10%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218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24" grpId="0" animBg="1"/>
      <p:bldP spid="23" grpId="0"/>
      <p:bldP spid="43" grpId="0"/>
      <p:bldP spid="47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61260" y="806230"/>
            <a:ext cx="8748407" cy="2015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75801" y="183010"/>
            <a:ext cx="5289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Pirámides</a:t>
            </a:r>
            <a:r>
              <a:rPr lang="en-US" sz="2400" dirty="0"/>
              <a:t> </a:t>
            </a:r>
            <a:r>
              <a:rPr lang="en-US" sz="2400" dirty="0" err="1" smtClean="0"/>
              <a:t>ecológicas</a:t>
            </a:r>
            <a:endParaRPr lang="en-US" sz="2400" dirty="0"/>
          </a:p>
        </p:txBody>
      </p:sp>
      <p:sp>
        <p:nvSpPr>
          <p:cNvPr id="3" name="Isosceles Triangle 2"/>
          <p:cNvSpPr/>
          <p:nvPr/>
        </p:nvSpPr>
        <p:spPr>
          <a:xfrm>
            <a:off x="1325972" y="1587284"/>
            <a:ext cx="6237612" cy="4108264"/>
          </a:xfrm>
          <a:prstGeom prst="triangle">
            <a:avLst/>
          </a:prstGeom>
          <a:solidFill>
            <a:srgbClr val="FF0000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37731" y="4824789"/>
            <a:ext cx="6210903" cy="859001"/>
            <a:chOff x="1337731" y="4824789"/>
            <a:chExt cx="6210903" cy="859001"/>
          </a:xfrm>
        </p:grpSpPr>
        <p:sp>
          <p:nvSpPr>
            <p:cNvPr id="4" name="Trapezoid 3"/>
            <p:cNvSpPr/>
            <p:nvPr/>
          </p:nvSpPr>
          <p:spPr>
            <a:xfrm>
              <a:off x="1337731" y="4824789"/>
              <a:ext cx="4706231" cy="859001"/>
            </a:xfrm>
            <a:prstGeom prst="trapezoid">
              <a:avLst>
                <a:gd name="adj" fmla="val 7717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/>
            <p:cNvSpPr/>
            <p:nvPr/>
          </p:nvSpPr>
          <p:spPr>
            <a:xfrm>
              <a:off x="2842403" y="4824789"/>
              <a:ext cx="4706231" cy="859001"/>
            </a:xfrm>
            <a:prstGeom prst="trapezoid">
              <a:avLst>
                <a:gd name="adj" fmla="val 7717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rapezoid 7"/>
          <p:cNvSpPr/>
          <p:nvPr/>
        </p:nvSpPr>
        <p:spPr>
          <a:xfrm>
            <a:off x="1995897" y="3965788"/>
            <a:ext cx="4899332" cy="859001"/>
          </a:xfrm>
          <a:prstGeom prst="trapezoid">
            <a:avLst>
              <a:gd name="adj" fmla="val 7444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>
            <a:off x="2645710" y="3106787"/>
            <a:ext cx="3614460" cy="859001"/>
          </a:xfrm>
          <a:prstGeom prst="trapezoid">
            <a:avLst>
              <a:gd name="adj" fmla="val 7444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rved Down Arrow 9"/>
          <p:cNvSpPr/>
          <p:nvPr/>
        </p:nvSpPr>
        <p:spPr>
          <a:xfrm rot="18981923">
            <a:off x="1164981" y="4190333"/>
            <a:ext cx="1160147" cy="582322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rot="18733212">
            <a:off x="1938131" y="3260821"/>
            <a:ext cx="1160147" cy="582322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18733212">
            <a:off x="2573179" y="2394026"/>
            <a:ext cx="1160147" cy="582322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4814" y="4028507"/>
            <a:ext cx="141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10%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1260" y="987835"/>
            <a:ext cx="3287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Pirámide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energía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43994" y="3088579"/>
            <a:ext cx="141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10%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97160" y="2237465"/>
            <a:ext cx="141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10%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35966" y="5092507"/>
            <a:ext cx="300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Población</a:t>
            </a:r>
            <a:r>
              <a:rPr lang="en-US" dirty="0" smtClean="0"/>
              <a:t> de un </a:t>
            </a:r>
            <a:r>
              <a:rPr lang="en-US" dirty="0" err="1" smtClean="0"/>
              <a:t>productor</a:t>
            </a:r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32658" y="4200718"/>
            <a:ext cx="311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Población</a:t>
            </a:r>
            <a:r>
              <a:rPr lang="en-US" dirty="0" smtClean="0"/>
              <a:t> de un </a:t>
            </a:r>
            <a:r>
              <a:rPr lang="en-US" dirty="0" err="1" smtClean="0"/>
              <a:t>consumidor</a:t>
            </a:r>
            <a:r>
              <a:rPr lang="en-US" dirty="0" smtClean="0"/>
              <a:t> 1º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44558" y="3200666"/>
            <a:ext cx="276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Población</a:t>
            </a:r>
            <a:r>
              <a:rPr lang="en-US" dirty="0" smtClean="0"/>
              <a:t> de un </a:t>
            </a:r>
            <a:r>
              <a:rPr lang="en-US" dirty="0" err="1" smtClean="0"/>
              <a:t>consumidor</a:t>
            </a:r>
            <a:r>
              <a:rPr lang="en-US" dirty="0" smtClean="0"/>
              <a:t> 2º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59801" y="2429571"/>
            <a:ext cx="21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Población</a:t>
            </a:r>
            <a:r>
              <a:rPr lang="en-US" dirty="0" smtClean="0"/>
              <a:t> de un </a:t>
            </a:r>
            <a:r>
              <a:rPr lang="en-US" dirty="0" err="1" smtClean="0"/>
              <a:t>consumidor</a:t>
            </a:r>
            <a:r>
              <a:rPr lang="en-US" dirty="0" smtClean="0"/>
              <a:t> 3º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738738" y="973702"/>
            <a:ext cx="32336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/>
              <a:t>En estas pirámides, cada piso representa la </a:t>
            </a:r>
            <a:r>
              <a:rPr lang="es-ES_tradnl" dirty="0" smtClean="0"/>
              <a:t>energía almacenada </a:t>
            </a:r>
            <a:r>
              <a:rPr lang="es-ES_tradnl" dirty="0"/>
              <a:t>en un nivel </a:t>
            </a:r>
            <a:r>
              <a:rPr lang="es-ES_tradnl" dirty="0" smtClean="0"/>
              <a:t>trófico por unidad de superficie </a:t>
            </a:r>
            <a:r>
              <a:rPr lang="es-ES_tradnl" dirty="0"/>
              <a:t>en un tiempo </a:t>
            </a:r>
            <a:r>
              <a:rPr lang="es-ES_tradnl" dirty="0" smtClean="0"/>
              <a:t>determinado. La energía disponible en cada nivel de mide en </a:t>
            </a:r>
            <a:r>
              <a:rPr lang="es-ES_tradnl" b="1" dirty="0" smtClean="0"/>
              <a:t>Kcal/m</a:t>
            </a:r>
            <a:r>
              <a:rPr lang="es-ES_tradnl" b="1" baseline="30000" dirty="0" smtClean="0"/>
              <a:t>2</a:t>
            </a:r>
            <a:r>
              <a:rPr lang="es-ES_tradnl" b="1" dirty="0" smtClean="0"/>
              <a:t> </a:t>
            </a:r>
            <a:r>
              <a:rPr lang="es-ES_tradnl" dirty="0" smtClean="0"/>
              <a:t>o Joule </a:t>
            </a:r>
            <a:r>
              <a:rPr lang="es-ES_tradnl" b="1" dirty="0" smtClean="0"/>
              <a:t>J/m</a:t>
            </a:r>
            <a:r>
              <a:rPr lang="es-ES_tradnl" b="1" baseline="30000" dirty="0" smtClean="0"/>
              <a:t>2</a:t>
            </a:r>
            <a:r>
              <a:rPr lang="es-ES_tradnl" dirty="0" smtClean="0"/>
              <a:t>.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39218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332</Words>
  <Application>Microsoft Office PowerPoint</Application>
  <PresentationFormat>Presentación en pantalla (4:3)</PresentationFormat>
  <Paragraphs>85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Pontificia Universidad Católica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</dc:creator>
  <cp:lastModifiedBy>Alfonso Moya Venegas</cp:lastModifiedBy>
  <cp:revision>56</cp:revision>
  <dcterms:created xsi:type="dcterms:W3CDTF">2019-09-03T17:02:22Z</dcterms:created>
  <dcterms:modified xsi:type="dcterms:W3CDTF">2020-03-18T19:24:20Z</dcterms:modified>
</cp:coreProperties>
</file>