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0" r:id="rId5"/>
    <p:sldId id="271" r:id="rId6"/>
    <p:sldId id="268" r:id="rId7"/>
    <p:sldId id="272" r:id="rId8"/>
    <p:sldId id="273" r:id="rId9"/>
    <p:sldId id="274" r:id="rId10"/>
    <p:sldId id="275" r:id="rId11"/>
    <p:sldId id="276" r:id="rId12"/>
    <p:sldId id="277" r:id="rId13"/>
    <p:sldId id="278" r:id="rId14"/>
    <p:sldId id="279" r:id="rId15"/>
    <p:sldId id="280" r:id="rId16"/>
    <p:sldId id="281" r:id="rId1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7E77EC-5694-43A1-8412-31A9024751D7}">
          <p14:sldIdLst>
            <p14:sldId id="256"/>
            <p14:sldId id="257"/>
            <p14:sldId id="269"/>
            <p14:sldId id="270"/>
            <p14:sldId id="271"/>
            <p14:sldId id="268"/>
            <p14:sldId id="272"/>
            <p14:sldId id="273"/>
            <p14:sldId id="274"/>
            <p14:sldId id="275"/>
            <p14:sldId id="276"/>
            <p14:sldId id="277"/>
            <p14:sldId id="278"/>
            <p14:sldId id="279"/>
            <p14:sldId id="280"/>
            <p14:sldId id="2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1" autoAdjust="0"/>
  </p:normalViewPr>
  <p:slideViewPr>
    <p:cSldViewPr>
      <p:cViewPr varScale="1">
        <p:scale>
          <a:sx n="64" d="100"/>
          <a:sy n="64" d="100"/>
        </p:scale>
        <p:origin x="156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4735076C-2062-4740-BB66-350D692C662C}" type="datetimeFigureOut">
              <a:rPr lang="es-CL" smtClean="0"/>
              <a:t>18-03-2020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6D67F14-C13D-41F7-9AF7-638B3C270194}" type="slidenum">
              <a:rPr lang="es-CL" smtClean="0"/>
              <a:t>‹Nº›</a:t>
            </a:fld>
            <a:endParaRPr lang="es-CL"/>
          </a:p>
        </p:txBody>
      </p:sp>
    </p:spTree>
    <p:extLst>
      <p:ext uri="{BB962C8B-B14F-4D97-AF65-F5344CB8AC3E}">
        <p14:creationId xmlns:p14="http://schemas.microsoft.com/office/powerpoint/2010/main" val="228885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4735076C-2062-4740-BB66-350D692C662C}" type="datetimeFigureOut">
              <a:rPr lang="es-CL" smtClean="0"/>
              <a:t>18-03-2020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6D67F14-C13D-41F7-9AF7-638B3C270194}" type="slidenum">
              <a:rPr lang="es-CL" smtClean="0"/>
              <a:t>‹Nº›</a:t>
            </a:fld>
            <a:endParaRPr lang="es-CL"/>
          </a:p>
        </p:txBody>
      </p:sp>
    </p:spTree>
    <p:extLst>
      <p:ext uri="{BB962C8B-B14F-4D97-AF65-F5344CB8AC3E}">
        <p14:creationId xmlns:p14="http://schemas.microsoft.com/office/powerpoint/2010/main" val="305429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4735076C-2062-4740-BB66-350D692C662C}" type="datetimeFigureOut">
              <a:rPr lang="es-CL" smtClean="0"/>
              <a:t>18-03-2020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6D67F14-C13D-41F7-9AF7-638B3C270194}" type="slidenum">
              <a:rPr lang="es-CL" smtClean="0"/>
              <a:t>‹Nº›</a:t>
            </a:fld>
            <a:endParaRPr lang="es-CL"/>
          </a:p>
        </p:txBody>
      </p:sp>
    </p:spTree>
    <p:extLst>
      <p:ext uri="{BB962C8B-B14F-4D97-AF65-F5344CB8AC3E}">
        <p14:creationId xmlns:p14="http://schemas.microsoft.com/office/powerpoint/2010/main" val="131966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4735076C-2062-4740-BB66-350D692C662C}" type="datetimeFigureOut">
              <a:rPr lang="es-CL" smtClean="0"/>
              <a:t>18-03-2020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6D67F14-C13D-41F7-9AF7-638B3C270194}" type="slidenum">
              <a:rPr lang="es-CL" smtClean="0"/>
              <a:t>‹Nº›</a:t>
            </a:fld>
            <a:endParaRPr lang="es-CL"/>
          </a:p>
        </p:txBody>
      </p:sp>
    </p:spTree>
    <p:extLst>
      <p:ext uri="{BB962C8B-B14F-4D97-AF65-F5344CB8AC3E}">
        <p14:creationId xmlns:p14="http://schemas.microsoft.com/office/powerpoint/2010/main" val="426060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735076C-2062-4740-BB66-350D692C662C}" type="datetimeFigureOut">
              <a:rPr lang="es-CL" smtClean="0"/>
              <a:t>18-03-2020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6D67F14-C13D-41F7-9AF7-638B3C270194}" type="slidenum">
              <a:rPr lang="es-CL" smtClean="0"/>
              <a:t>‹Nº›</a:t>
            </a:fld>
            <a:endParaRPr lang="es-CL"/>
          </a:p>
        </p:txBody>
      </p:sp>
    </p:spTree>
    <p:extLst>
      <p:ext uri="{BB962C8B-B14F-4D97-AF65-F5344CB8AC3E}">
        <p14:creationId xmlns:p14="http://schemas.microsoft.com/office/powerpoint/2010/main" val="3633656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4735076C-2062-4740-BB66-350D692C662C}" type="datetimeFigureOut">
              <a:rPr lang="es-CL" smtClean="0"/>
              <a:t>18-03-2020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56D67F14-C13D-41F7-9AF7-638B3C270194}" type="slidenum">
              <a:rPr lang="es-CL" smtClean="0"/>
              <a:t>‹Nº›</a:t>
            </a:fld>
            <a:endParaRPr lang="es-CL"/>
          </a:p>
        </p:txBody>
      </p:sp>
    </p:spTree>
    <p:extLst>
      <p:ext uri="{BB962C8B-B14F-4D97-AF65-F5344CB8AC3E}">
        <p14:creationId xmlns:p14="http://schemas.microsoft.com/office/powerpoint/2010/main" val="218615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4735076C-2062-4740-BB66-350D692C662C}" type="datetimeFigureOut">
              <a:rPr lang="es-CL" smtClean="0"/>
              <a:t>18-03-2020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56D67F14-C13D-41F7-9AF7-638B3C270194}" type="slidenum">
              <a:rPr lang="es-CL" smtClean="0"/>
              <a:t>‹Nº›</a:t>
            </a:fld>
            <a:endParaRPr lang="es-CL"/>
          </a:p>
        </p:txBody>
      </p:sp>
    </p:spTree>
    <p:extLst>
      <p:ext uri="{BB962C8B-B14F-4D97-AF65-F5344CB8AC3E}">
        <p14:creationId xmlns:p14="http://schemas.microsoft.com/office/powerpoint/2010/main" val="18044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4735076C-2062-4740-BB66-350D692C662C}" type="datetimeFigureOut">
              <a:rPr lang="es-CL" smtClean="0"/>
              <a:t>18-03-2020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56D67F14-C13D-41F7-9AF7-638B3C270194}" type="slidenum">
              <a:rPr lang="es-CL" smtClean="0"/>
              <a:t>‹Nº›</a:t>
            </a:fld>
            <a:endParaRPr lang="es-CL"/>
          </a:p>
        </p:txBody>
      </p:sp>
    </p:spTree>
    <p:extLst>
      <p:ext uri="{BB962C8B-B14F-4D97-AF65-F5344CB8AC3E}">
        <p14:creationId xmlns:p14="http://schemas.microsoft.com/office/powerpoint/2010/main" val="196947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735076C-2062-4740-BB66-350D692C662C}" type="datetimeFigureOut">
              <a:rPr lang="es-CL" smtClean="0"/>
              <a:t>18-03-2020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56D67F14-C13D-41F7-9AF7-638B3C270194}" type="slidenum">
              <a:rPr lang="es-CL" smtClean="0"/>
              <a:t>‹Nº›</a:t>
            </a:fld>
            <a:endParaRPr lang="es-CL"/>
          </a:p>
        </p:txBody>
      </p:sp>
    </p:spTree>
    <p:extLst>
      <p:ext uri="{BB962C8B-B14F-4D97-AF65-F5344CB8AC3E}">
        <p14:creationId xmlns:p14="http://schemas.microsoft.com/office/powerpoint/2010/main" val="50068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735076C-2062-4740-BB66-350D692C662C}" type="datetimeFigureOut">
              <a:rPr lang="es-CL" smtClean="0"/>
              <a:t>18-03-2020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56D67F14-C13D-41F7-9AF7-638B3C270194}" type="slidenum">
              <a:rPr lang="es-CL" smtClean="0"/>
              <a:t>‹Nº›</a:t>
            </a:fld>
            <a:endParaRPr lang="es-CL"/>
          </a:p>
        </p:txBody>
      </p:sp>
    </p:spTree>
    <p:extLst>
      <p:ext uri="{BB962C8B-B14F-4D97-AF65-F5344CB8AC3E}">
        <p14:creationId xmlns:p14="http://schemas.microsoft.com/office/powerpoint/2010/main" val="19459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735076C-2062-4740-BB66-350D692C662C}" type="datetimeFigureOut">
              <a:rPr lang="es-CL" smtClean="0"/>
              <a:t>18-03-2020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56D67F14-C13D-41F7-9AF7-638B3C270194}" type="slidenum">
              <a:rPr lang="es-CL" smtClean="0"/>
              <a:t>‹Nº›</a:t>
            </a:fld>
            <a:endParaRPr lang="es-CL"/>
          </a:p>
        </p:txBody>
      </p:sp>
    </p:spTree>
    <p:extLst>
      <p:ext uri="{BB962C8B-B14F-4D97-AF65-F5344CB8AC3E}">
        <p14:creationId xmlns:p14="http://schemas.microsoft.com/office/powerpoint/2010/main" val="3734936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5076C-2062-4740-BB66-350D692C662C}" type="datetimeFigureOut">
              <a:rPr lang="es-CL" smtClean="0"/>
              <a:t>18-03-2020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67F14-C13D-41F7-9AF7-638B3C270194}" type="slidenum">
              <a:rPr lang="es-CL" smtClean="0"/>
              <a:t>‹Nº›</a:t>
            </a:fld>
            <a:endParaRPr lang="es-CL"/>
          </a:p>
        </p:txBody>
      </p:sp>
    </p:spTree>
    <p:extLst>
      <p:ext uri="{BB962C8B-B14F-4D97-AF65-F5344CB8AC3E}">
        <p14:creationId xmlns:p14="http://schemas.microsoft.com/office/powerpoint/2010/main" val="1600266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www.campusmathema.com/nuevo/index.php/inicio/contenidos-de-matematica"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hyperlink" Target="https://curriculumnacional.mineduc.cl/estudiante/621/w3-article-34360.html"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portaleducativo.net/segundo-medio/5/raices-propiedad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8.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dirty="0"/>
          </a:p>
        </p:txBody>
      </p:sp>
      <p:sp>
        <p:nvSpPr>
          <p:cNvPr id="3" name="2 Subtítulo"/>
          <p:cNvSpPr>
            <a:spLocks noGrp="1"/>
          </p:cNvSpPr>
          <p:nvPr>
            <p:ph type="subTitle" idx="1"/>
          </p:nvPr>
        </p:nvSpPr>
        <p:spPr/>
        <p:txBody>
          <a:bodyPr/>
          <a:lstStyle/>
          <a:p>
            <a:endParaRPr lang="es-CL"/>
          </a:p>
        </p:txBody>
      </p:sp>
      <p:pic>
        <p:nvPicPr>
          <p:cNvPr id="4" name="Picture 2" descr="1036079_12473214 c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2916238" y="519113"/>
            <a:ext cx="58293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90000"/>
              </a:lnSpc>
              <a:defRPr/>
            </a:pPr>
            <a:r>
              <a:rPr lang="es-ES" sz="5000" b="1" dirty="0">
                <a:solidFill>
                  <a:schemeClr val="accent2"/>
                </a:solidFill>
                <a:effectLst>
                  <a:outerShdw blurRad="38100" dist="38100" dir="2700000" algn="tl">
                    <a:srgbClr val="C0C0C0"/>
                  </a:outerShdw>
                </a:effectLst>
              </a:rPr>
              <a:t>Unidad 1: Números 2° Medios 2020</a:t>
            </a:r>
            <a:endParaRPr lang="es-ES" sz="2000" b="1" dirty="0">
              <a:solidFill>
                <a:schemeClr val="accent2"/>
              </a:solidFill>
              <a:effectLst>
                <a:outerShdw blurRad="38100" dist="38100" dir="2700000" algn="tl">
                  <a:srgbClr val="C0C0C0"/>
                </a:outerShdw>
              </a:effectLst>
            </a:endParaRPr>
          </a:p>
        </p:txBody>
      </p:sp>
      <p:pic>
        <p:nvPicPr>
          <p:cNvPr id="6" name="Picture 6" descr="Triangulo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77134">
            <a:off x="857250" y="1958975"/>
            <a:ext cx="17891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Matemati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38" y="728663"/>
            <a:ext cx="2809876"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Trinagul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38" y="61913"/>
            <a:ext cx="2549525"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Pitágor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913" y="1089025"/>
            <a:ext cx="15573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ub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7125" y="3030538"/>
            <a:ext cx="1247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Cuadr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413" y="3460750"/>
            <a:ext cx="1763713"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Da vinc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075" y="2673350"/>
            <a:ext cx="13874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Pis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9875" y="4159250"/>
            <a:ext cx="1355725"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Compá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90360">
            <a:off x="242888" y="3946525"/>
            <a:ext cx="1941512"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8"/>
          <p:cNvSpPr txBox="1">
            <a:spLocks noChangeArrowheads="1"/>
          </p:cNvSpPr>
          <p:nvPr/>
        </p:nvSpPr>
        <p:spPr bwMode="auto">
          <a:xfrm>
            <a:off x="5436096" y="3436888"/>
            <a:ext cx="3097213" cy="2354491"/>
          </a:xfrm>
          <a:prstGeom prst="rect">
            <a:avLst/>
          </a:prstGeom>
          <a:noFill/>
          <a:ln w="9525">
            <a:noFill/>
            <a:miter lim="800000"/>
            <a:headEnd/>
            <a:tailEnd/>
          </a:ln>
          <a:effectLst/>
        </p:spPr>
        <p:txBody>
          <a:bodyPr>
            <a:spAutoFit/>
          </a:bodyPr>
          <a:lstStyle/>
          <a:p>
            <a:pPr algn="r">
              <a:defRPr/>
            </a:pPr>
            <a:r>
              <a:rPr lang="es-ES" sz="3900" i="1" dirty="0">
                <a:solidFill>
                  <a:schemeClr val="bg2"/>
                </a:solidFill>
                <a:effectLst>
                  <a:outerShdw blurRad="38100" dist="38100" dir="2700000" algn="tl">
                    <a:srgbClr val="C0C0C0"/>
                  </a:outerShdw>
                </a:effectLst>
                <a:latin typeface="Arial Black" pitchFamily="34" charset="0"/>
              </a:rPr>
              <a:t> </a:t>
            </a:r>
          </a:p>
          <a:p>
            <a:pPr algn="ctr">
              <a:defRPr/>
            </a:pPr>
            <a:r>
              <a:rPr lang="es-ES" sz="4400" b="1" dirty="0">
                <a:solidFill>
                  <a:schemeClr val="tx2"/>
                </a:solidFill>
                <a:latin typeface="+mj-lt"/>
              </a:rPr>
              <a:t>Raíces I Parte</a:t>
            </a:r>
          </a:p>
          <a:p>
            <a:pPr algn="ctr">
              <a:defRPr/>
            </a:pPr>
            <a:r>
              <a:rPr lang="es-ES" sz="2000" b="1" dirty="0">
                <a:solidFill>
                  <a:schemeClr val="tx2"/>
                </a:solidFill>
                <a:latin typeface="+mj-lt"/>
              </a:rPr>
              <a:t>Depto. Matemática Liceo 1</a:t>
            </a:r>
          </a:p>
        </p:txBody>
      </p:sp>
      <p:pic>
        <p:nvPicPr>
          <p:cNvPr id="16" name="15 Imagen"/>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49422" y="5791379"/>
            <a:ext cx="670560" cy="670560"/>
          </a:xfrm>
          <a:prstGeom prst="rect">
            <a:avLst/>
          </a:prstGeom>
          <a:noFill/>
          <a:ln>
            <a:noFill/>
          </a:ln>
        </p:spPr>
      </p:pic>
    </p:spTree>
    <p:extLst>
      <p:ext uri="{BB962C8B-B14F-4D97-AF65-F5344CB8AC3E}">
        <p14:creationId xmlns:p14="http://schemas.microsoft.com/office/powerpoint/2010/main" val="79762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55" decel="100000"/>
                                        <p:tgtEl>
                                          <p:spTgt spid="4"/>
                                        </p:tgtEl>
                                      </p:cBhvr>
                                    </p:animEffect>
                                    <p:animScale>
                                      <p:cBhvr>
                                        <p:cTn id="8" dur="1155" decel="100000"/>
                                        <p:tgtEl>
                                          <p:spTgt spid="4"/>
                                        </p:tgtEl>
                                      </p:cBhvr>
                                      <p:from x="10000" y="10000"/>
                                      <p:to x="200000" y="450000"/>
                                    </p:animScale>
                                    <p:animScale>
                                      <p:cBhvr>
                                        <p:cTn id="9" dur="1845" accel="100000" fill="hold">
                                          <p:stCondLst>
                                            <p:cond delay="1155"/>
                                          </p:stCondLst>
                                        </p:cTn>
                                        <p:tgtEl>
                                          <p:spTgt spid="4"/>
                                        </p:tgtEl>
                                      </p:cBhvr>
                                      <p:from x="200000" y="450000"/>
                                      <p:to x="100000" y="100000"/>
                                    </p:animScale>
                                    <p:set>
                                      <p:cBhvr>
                                        <p:cTn id="10" dur="1155" fill="hold"/>
                                        <p:tgtEl>
                                          <p:spTgt spid="4"/>
                                        </p:tgtEl>
                                        <p:attrNameLst>
                                          <p:attrName>ppt_x</p:attrName>
                                        </p:attrNameLst>
                                      </p:cBhvr>
                                      <p:to>
                                        <p:strVal val="(0.5)"/>
                                      </p:to>
                                    </p:set>
                                    <p:anim from="(0.5)" to="(#ppt_x)" calcmode="lin" valueType="num">
                                      <p:cBhvr>
                                        <p:cTn id="11" dur="1845" accel="100000" fill="hold">
                                          <p:stCondLst>
                                            <p:cond delay="1155"/>
                                          </p:stCondLst>
                                        </p:cTn>
                                        <p:tgtEl>
                                          <p:spTgt spid="4"/>
                                        </p:tgtEl>
                                        <p:attrNameLst>
                                          <p:attrName>ppt_x</p:attrName>
                                        </p:attrNameLst>
                                      </p:cBhvr>
                                    </p:anim>
                                    <p:set>
                                      <p:cBhvr>
                                        <p:cTn id="12" dur="1155" fill="hold"/>
                                        <p:tgtEl>
                                          <p:spTgt spid="4"/>
                                        </p:tgtEl>
                                        <p:attrNameLst>
                                          <p:attrName>ppt_y</p:attrName>
                                        </p:attrNameLst>
                                      </p:cBhvr>
                                      <p:to>
                                        <p:strVal val="(#ppt_y+0.4)"/>
                                      </p:to>
                                    </p:set>
                                    <p:anim from="(#ppt_y+0.4)" to="(#ppt_y)" calcmode="lin" valueType="num">
                                      <p:cBhvr>
                                        <p:cTn id="13" dur="1845" accel="100000" fill="hold">
                                          <p:stCondLst>
                                            <p:cond delay="1155"/>
                                          </p:stCondLst>
                                        </p:cTn>
                                        <p:tgtEl>
                                          <p:spTgt spid="4"/>
                                        </p:tgtEl>
                                        <p:attrNameLst>
                                          <p:attrName>ppt_y</p:attrName>
                                        </p:attrNameLst>
                                      </p:cBhvr>
                                    </p:anim>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6000"/>
                            </p:stCondLst>
                            <p:childTnLst>
                              <p:par>
                                <p:cTn id="28" presetID="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0-#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par>
                                <p:cTn id="36" presetID="37"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900" decel="100000" fill="hold"/>
                                        <p:tgtEl>
                                          <p:spTgt spid="13"/>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2" fill="hold">
                            <p:stCondLst>
                              <p:cond delay="9000"/>
                            </p:stCondLst>
                            <p:childTnLst>
                              <p:par>
                                <p:cTn id="43" presetID="2" presetClass="entr" presetSubtype="8"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1000" fill="hold"/>
                                        <p:tgtEl>
                                          <p:spTgt spid="12"/>
                                        </p:tgtEl>
                                        <p:attrNameLst>
                                          <p:attrName>ppt_x</p:attrName>
                                        </p:attrNameLst>
                                      </p:cBhvr>
                                      <p:tavLst>
                                        <p:tav tm="0">
                                          <p:val>
                                            <p:strVal val="0-#ppt_w/2"/>
                                          </p:val>
                                        </p:tav>
                                        <p:tav tm="100000">
                                          <p:val>
                                            <p:strVal val="#ppt_x"/>
                                          </p:val>
                                        </p:tav>
                                      </p:tavLst>
                                    </p:anim>
                                    <p:anim calcmode="lin" valueType="num">
                                      <p:cBhvr additive="base">
                                        <p:cTn id="46" dur="1000" fill="hold"/>
                                        <p:tgtEl>
                                          <p:spTgt spid="12"/>
                                        </p:tgtEl>
                                        <p:attrNameLst>
                                          <p:attrName>ppt_y</p:attrName>
                                        </p:attrNameLst>
                                      </p:cBhvr>
                                      <p:tavLst>
                                        <p:tav tm="0">
                                          <p:val>
                                            <p:strVal val="#ppt_y"/>
                                          </p:val>
                                        </p:tav>
                                        <p:tav tm="100000">
                                          <p:val>
                                            <p:strVal val="#ppt_y"/>
                                          </p:val>
                                        </p:tav>
                                      </p:tavLst>
                                    </p:anim>
                                  </p:childTnLst>
                                </p:cTn>
                              </p:par>
                            </p:childTnLst>
                          </p:cTn>
                        </p:par>
                        <p:par>
                          <p:cTn id="47" fill="hold">
                            <p:stCondLst>
                              <p:cond delay="10000"/>
                            </p:stCondLst>
                            <p:childTnLst>
                              <p:par>
                                <p:cTn id="48" presetID="10" presetClass="entr" presetSubtype="0"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2000"/>
                                        <p:tgtEl>
                                          <p:spTgt spid="11"/>
                                        </p:tgtEl>
                                      </p:cBhvr>
                                    </p:animEffect>
                                  </p:childTnLst>
                                </p:cTn>
                              </p:par>
                            </p:childTnLst>
                          </p:cTn>
                        </p:par>
                        <p:par>
                          <p:cTn id="51" fill="hold">
                            <p:stCondLst>
                              <p:cond delay="12000"/>
                            </p:stCondLst>
                            <p:childTnLst>
                              <p:par>
                                <p:cTn id="52" presetID="52" presetClass="entr" presetSubtype="0"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Scale>
                                      <p:cBhvr>
                                        <p:cTn id="54"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14"/>
                                        </p:tgtEl>
                                        <p:attrNameLst>
                                          <p:attrName>ppt_x</p:attrName>
                                          <p:attrName>ppt_y</p:attrName>
                                        </p:attrNameLst>
                                      </p:cBhvr>
                                    </p:animMotion>
                                    <p:animEffect transition="in" filter="fade">
                                      <p:cBhvr>
                                        <p:cTn id="56" dur="1000"/>
                                        <p:tgtEl>
                                          <p:spTgt spid="14"/>
                                        </p:tgtEl>
                                      </p:cBhvr>
                                    </p:animEffect>
                                  </p:childTnLst>
                                </p:cTn>
                              </p:par>
                            </p:childTnLst>
                          </p:cTn>
                        </p:par>
                        <p:par>
                          <p:cTn id="57" fill="hold">
                            <p:stCondLst>
                              <p:cond delay="13000"/>
                            </p:stCondLst>
                            <p:childTnLst>
                              <p:par>
                                <p:cTn id="58" presetID="52" presetClass="entr" presetSubtype="0"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Scale>
                                      <p:cBhvr>
                                        <p:cTn id="6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0"/>
                                        </p:tgtEl>
                                        <p:attrNameLst>
                                          <p:attrName>ppt_x</p:attrName>
                                          <p:attrName>ppt_y</p:attrName>
                                        </p:attrNameLst>
                                      </p:cBhvr>
                                    </p:animMotion>
                                    <p:animEffect transition="in" filter="fade">
                                      <p:cBhvr>
                                        <p:cTn id="62" dur="1000"/>
                                        <p:tgtEl>
                                          <p:spTgt spid="10"/>
                                        </p:tgtEl>
                                      </p:cBhvr>
                                    </p:animEffect>
                                  </p:childTnLst>
                                </p:cTn>
                              </p:par>
                            </p:childTnLst>
                          </p:cTn>
                        </p:par>
                        <p:par>
                          <p:cTn id="63" fill="hold">
                            <p:stCondLst>
                              <p:cond delay="14000"/>
                            </p:stCondLst>
                            <p:childTnLst>
                              <p:par>
                                <p:cTn id="64" presetID="31" presetClass="path" presetSubtype="0" accel="50000" decel="50000" fill="hold" nodeType="afterEffect">
                                  <p:stCondLst>
                                    <p:cond delay="0"/>
                                  </p:stCondLst>
                                  <p:childTnLst>
                                    <p:animMotion origin="layout" path="M 0 0  C 0.002 -0.004  0.012 -0.04528  0.037 -0.04262  C 0.075 -0.03862  0.09 -0.00932  0.125 -0.03862  C 0.147 -0.05594  0.173 -0.09988  0.192 -0.09855  C 0.235 -0.09722  0.244 -0.05194  0.244 -0.01065  C 0.245 0.04794  0.189 0.09722  0.121 0.10255  C 0.052 0.10654  -0.005 0.04395  0 0  Z" pathEditMode="relative" ptsTypes="">
                                      <p:cBhvr>
                                        <p:cTn id="65" dur="2000" fill="hold"/>
                                        <p:tgtEl>
                                          <p:spTgt spid="14"/>
                                        </p:tgtEl>
                                        <p:attrNameLst>
                                          <p:attrName>ppt_x</p:attrName>
                                          <p:attrName>ppt_y</p:attrName>
                                        </p:attrNameLst>
                                      </p:cBhvr>
                                    </p:animMotion>
                                  </p:childTnLst>
                                </p:cTn>
                              </p:par>
                              <p:par>
                                <p:cTn id="66" presetID="10"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2" descr="1036079_12473214 c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5"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539552" y="620688"/>
            <a:ext cx="8064896" cy="5324535"/>
          </a:xfrm>
          <a:prstGeom prst="rect">
            <a:avLst/>
          </a:prstGeom>
          <a:noFill/>
        </p:spPr>
        <p:txBody>
          <a:bodyPr wrap="square" rtlCol="0">
            <a:spAutoFit/>
          </a:bodyPr>
          <a:lstStyle/>
          <a:p>
            <a:r>
              <a:rPr lang="es-MX" sz="2000" dirty="0">
                <a:solidFill>
                  <a:schemeClr val="tx2"/>
                </a:solidFill>
              </a:rPr>
              <a:t>En tu guía de aprendizaje en el </a:t>
            </a:r>
            <a:r>
              <a:rPr lang="es-MX" sz="2000" b="1" dirty="0">
                <a:solidFill>
                  <a:schemeClr val="accent2"/>
                </a:solidFill>
              </a:rPr>
              <a:t>ÍTEM 3</a:t>
            </a:r>
            <a:r>
              <a:rPr lang="es-MX" sz="2000" dirty="0">
                <a:solidFill>
                  <a:schemeClr val="tx2"/>
                </a:solidFill>
              </a:rPr>
              <a:t>, encontrarás ejercicios en donde deberás realizar lo indicado anteriormente. Recuerda al final revisar tus resultados.</a:t>
            </a:r>
          </a:p>
          <a:p>
            <a:endParaRPr lang="es-MX" sz="2000" dirty="0">
              <a:solidFill>
                <a:schemeClr val="tx2"/>
              </a:solidFill>
            </a:endParaRPr>
          </a:p>
          <a:p>
            <a:r>
              <a:rPr lang="es-MX" sz="2000" dirty="0">
                <a:solidFill>
                  <a:schemeClr val="tx2"/>
                </a:solidFill>
              </a:rPr>
              <a:t>Para esto te puedes apoyar del portal de </a:t>
            </a:r>
            <a:r>
              <a:rPr lang="es-MX" sz="2000" b="1" dirty="0">
                <a:solidFill>
                  <a:schemeClr val="accent2"/>
                </a:solidFill>
              </a:rPr>
              <a:t>MATHEMA</a:t>
            </a:r>
            <a:r>
              <a:rPr lang="es-MX" sz="2000" dirty="0">
                <a:solidFill>
                  <a:schemeClr val="tx2"/>
                </a:solidFill>
              </a:rPr>
              <a:t>, en donde encontrarás varios videos explicando la descomposición de raíces con distintos índices.</a:t>
            </a:r>
          </a:p>
          <a:p>
            <a:endParaRPr lang="es-MX" sz="2000" dirty="0">
              <a:solidFill>
                <a:schemeClr val="tx2"/>
              </a:solidFill>
            </a:endParaRPr>
          </a:p>
          <a:p>
            <a:r>
              <a:rPr lang="es-MX" sz="2000" dirty="0">
                <a:solidFill>
                  <a:schemeClr val="tx2"/>
                </a:solidFill>
                <a:hlinkClick r:id="rId3"/>
              </a:rPr>
              <a:t>https://www.campusmathema.com/nuevo/index.php/inicio/contenidos-de-matematica</a:t>
            </a:r>
            <a:endParaRPr lang="es-MX" sz="2000" dirty="0">
              <a:solidFill>
                <a:schemeClr val="tx2"/>
              </a:solidFill>
            </a:endParaRPr>
          </a:p>
          <a:p>
            <a:endParaRPr lang="es-MX" sz="2000" dirty="0">
              <a:solidFill>
                <a:schemeClr val="tx2"/>
              </a:solidFill>
            </a:endParaRPr>
          </a:p>
          <a:p>
            <a:r>
              <a:rPr lang="es-MX" sz="2000" dirty="0">
                <a:solidFill>
                  <a:schemeClr val="tx2"/>
                </a:solidFill>
              </a:rPr>
              <a:t>Ingresa a la sección </a:t>
            </a:r>
            <a:r>
              <a:rPr lang="es-MX" sz="2000" b="1" dirty="0">
                <a:solidFill>
                  <a:schemeClr val="accent2"/>
                </a:solidFill>
              </a:rPr>
              <a:t>2°Medio</a:t>
            </a:r>
            <a:r>
              <a:rPr lang="es-MX" sz="2000" dirty="0">
                <a:solidFill>
                  <a:schemeClr val="tx2"/>
                </a:solidFill>
              </a:rPr>
              <a:t>, luego </a:t>
            </a:r>
            <a:r>
              <a:rPr lang="es-MX" sz="2000" b="1" dirty="0">
                <a:solidFill>
                  <a:schemeClr val="accent2"/>
                </a:solidFill>
              </a:rPr>
              <a:t>Raíces</a:t>
            </a:r>
            <a:r>
              <a:rPr lang="es-MX" sz="2000" dirty="0">
                <a:solidFill>
                  <a:schemeClr val="tx2"/>
                </a:solidFill>
              </a:rPr>
              <a:t> y se desplegarán los videos.</a:t>
            </a:r>
          </a:p>
          <a:p>
            <a:endParaRPr lang="es-MX" sz="2000" dirty="0">
              <a:solidFill>
                <a:schemeClr val="tx2"/>
              </a:solidFill>
            </a:endParaRPr>
          </a:p>
          <a:p>
            <a:endParaRPr lang="es-MX" sz="2000" dirty="0">
              <a:solidFill>
                <a:schemeClr val="tx2"/>
              </a:solidFill>
            </a:endParaRPr>
          </a:p>
          <a:p>
            <a:pPr algn="ctr"/>
            <a:r>
              <a:rPr lang="es-MX" sz="2000" i="1" dirty="0">
                <a:solidFill>
                  <a:schemeClr val="accent2"/>
                </a:solidFill>
              </a:rPr>
              <a:t>OJO: Si tienes problemas con la página de MATHEMA, puedes ver sus videos desde su canal de </a:t>
            </a:r>
            <a:r>
              <a:rPr lang="es-MX" sz="2000" i="1" dirty="0" err="1">
                <a:solidFill>
                  <a:schemeClr val="accent2"/>
                </a:solidFill>
              </a:rPr>
              <a:t>Youtube</a:t>
            </a:r>
            <a:r>
              <a:rPr lang="es-MX" sz="2000" i="1" dirty="0">
                <a:solidFill>
                  <a:schemeClr val="accent2"/>
                </a:solidFill>
              </a:rPr>
              <a:t>. Para eso ingresas a </a:t>
            </a:r>
            <a:r>
              <a:rPr lang="es-MX" sz="2000" i="1" dirty="0" err="1">
                <a:solidFill>
                  <a:schemeClr val="accent2"/>
                </a:solidFill>
              </a:rPr>
              <a:t>youtube</a:t>
            </a:r>
            <a:r>
              <a:rPr lang="es-MX" sz="2000" i="1" dirty="0">
                <a:solidFill>
                  <a:schemeClr val="accent2"/>
                </a:solidFill>
              </a:rPr>
              <a:t> y colocas “descomposición de raíces”, donde aparte de aparecer los videos de MATHEMA, obtendrás otros para complementar tu estudio en casa.</a:t>
            </a:r>
            <a:endParaRPr lang="es-CL" sz="2000" i="1" dirty="0">
              <a:solidFill>
                <a:schemeClr val="accent2"/>
              </a:solidFill>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285408"/>
            <a:ext cx="670560" cy="670560"/>
          </a:xfrm>
          <a:prstGeom prst="rect">
            <a:avLst/>
          </a:prstGeom>
          <a:noFill/>
          <a:ln>
            <a:noFill/>
          </a:ln>
        </p:spPr>
      </p:pic>
    </p:spTree>
    <p:extLst>
      <p:ext uri="{BB962C8B-B14F-4D97-AF65-F5344CB8AC3E}">
        <p14:creationId xmlns:p14="http://schemas.microsoft.com/office/powerpoint/2010/main" val="275080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55" decel="100000"/>
                                        <p:tgtEl>
                                          <p:spTgt spid="4"/>
                                        </p:tgtEl>
                                      </p:cBhvr>
                                    </p:animEffect>
                                    <p:animScale>
                                      <p:cBhvr>
                                        <p:cTn id="8" dur="1155" decel="100000"/>
                                        <p:tgtEl>
                                          <p:spTgt spid="4"/>
                                        </p:tgtEl>
                                      </p:cBhvr>
                                      <p:from x="10000" y="10000"/>
                                      <p:to x="200000" y="450000"/>
                                    </p:animScale>
                                    <p:animScale>
                                      <p:cBhvr>
                                        <p:cTn id="9" dur="1845" accel="100000" fill="hold">
                                          <p:stCondLst>
                                            <p:cond delay="1155"/>
                                          </p:stCondLst>
                                        </p:cTn>
                                        <p:tgtEl>
                                          <p:spTgt spid="4"/>
                                        </p:tgtEl>
                                      </p:cBhvr>
                                      <p:from x="200000" y="450000"/>
                                      <p:to x="100000" y="100000"/>
                                    </p:animScale>
                                    <p:set>
                                      <p:cBhvr>
                                        <p:cTn id="10" dur="1155" fill="hold"/>
                                        <p:tgtEl>
                                          <p:spTgt spid="4"/>
                                        </p:tgtEl>
                                        <p:attrNameLst>
                                          <p:attrName>ppt_x</p:attrName>
                                        </p:attrNameLst>
                                      </p:cBhvr>
                                      <p:to>
                                        <p:strVal val="(0.5)"/>
                                      </p:to>
                                    </p:set>
                                    <p:anim from="(0.5)" to="(#ppt_x)" calcmode="lin" valueType="num">
                                      <p:cBhvr>
                                        <p:cTn id="11" dur="1845" accel="100000" fill="hold">
                                          <p:stCondLst>
                                            <p:cond delay="1155"/>
                                          </p:stCondLst>
                                        </p:cTn>
                                        <p:tgtEl>
                                          <p:spTgt spid="4"/>
                                        </p:tgtEl>
                                        <p:attrNameLst>
                                          <p:attrName>ppt_x</p:attrName>
                                        </p:attrNameLst>
                                      </p:cBhvr>
                                    </p:anim>
                                    <p:set>
                                      <p:cBhvr>
                                        <p:cTn id="12" dur="1155" fill="hold"/>
                                        <p:tgtEl>
                                          <p:spTgt spid="4"/>
                                        </p:tgtEl>
                                        <p:attrNameLst>
                                          <p:attrName>ppt_y</p:attrName>
                                        </p:attrNameLst>
                                      </p:cBhvr>
                                      <p:to>
                                        <p:strVal val="(#ppt_y+0.4)"/>
                                      </p:to>
                                    </p:set>
                                    <p:anim from="(#ppt_y+0.4)" to="(#ppt_y)" calcmode="lin" valueType="num">
                                      <p:cBhvr>
                                        <p:cTn id="13" dur="1845" accel="100000" fill="hold">
                                          <p:stCondLst>
                                            <p:cond delay="115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2" descr="1036079_12473214 c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5"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1187624" y="2420888"/>
            <a:ext cx="6768752" cy="1323439"/>
          </a:xfrm>
          <a:prstGeom prst="rect">
            <a:avLst/>
          </a:prstGeom>
          <a:noFill/>
        </p:spPr>
        <p:txBody>
          <a:bodyPr wrap="square" rtlCol="0">
            <a:spAutoFit/>
          </a:bodyPr>
          <a:lstStyle/>
          <a:p>
            <a:pPr algn="ctr"/>
            <a:r>
              <a:rPr lang="es-MX" sz="4000" b="1" dirty="0">
                <a:solidFill>
                  <a:schemeClr val="tx2"/>
                </a:solidFill>
              </a:rPr>
              <a:t>III Sección: Propiedades de Raíces</a:t>
            </a:r>
            <a:endParaRPr lang="es-CL" sz="4000" b="1" dirty="0">
              <a:solidFill>
                <a:schemeClr val="tx2"/>
              </a:solidFill>
            </a:endParaRPr>
          </a:p>
        </p:txBody>
      </p:sp>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982" y="404664"/>
            <a:ext cx="670560" cy="670560"/>
          </a:xfrm>
          <a:prstGeom prst="rect">
            <a:avLst/>
          </a:prstGeom>
          <a:noFill/>
          <a:ln>
            <a:noFill/>
          </a:ln>
        </p:spPr>
      </p:pic>
    </p:spTree>
    <p:extLst>
      <p:ext uri="{BB962C8B-B14F-4D97-AF65-F5344CB8AC3E}">
        <p14:creationId xmlns:p14="http://schemas.microsoft.com/office/powerpoint/2010/main" val="421039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55" decel="100000"/>
                                        <p:tgtEl>
                                          <p:spTgt spid="4"/>
                                        </p:tgtEl>
                                      </p:cBhvr>
                                    </p:animEffect>
                                    <p:animScale>
                                      <p:cBhvr>
                                        <p:cTn id="8" dur="1155" decel="100000"/>
                                        <p:tgtEl>
                                          <p:spTgt spid="4"/>
                                        </p:tgtEl>
                                      </p:cBhvr>
                                      <p:from x="10000" y="10000"/>
                                      <p:to x="200000" y="450000"/>
                                    </p:animScale>
                                    <p:animScale>
                                      <p:cBhvr>
                                        <p:cTn id="9" dur="1845" accel="100000" fill="hold">
                                          <p:stCondLst>
                                            <p:cond delay="1155"/>
                                          </p:stCondLst>
                                        </p:cTn>
                                        <p:tgtEl>
                                          <p:spTgt spid="4"/>
                                        </p:tgtEl>
                                      </p:cBhvr>
                                      <p:from x="200000" y="450000"/>
                                      <p:to x="100000" y="100000"/>
                                    </p:animScale>
                                    <p:set>
                                      <p:cBhvr>
                                        <p:cTn id="10" dur="1155" fill="hold"/>
                                        <p:tgtEl>
                                          <p:spTgt spid="4"/>
                                        </p:tgtEl>
                                        <p:attrNameLst>
                                          <p:attrName>ppt_x</p:attrName>
                                        </p:attrNameLst>
                                      </p:cBhvr>
                                      <p:to>
                                        <p:strVal val="(0.5)"/>
                                      </p:to>
                                    </p:set>
                                    <p:anim from="(0.5)" to="(#ppt_x)" calcmode="lin" valueType="num">
                                      <p:cBhvr>
                                        <p:cTn id="11" dur="1845" accel="100000" fill="hold">
                                          <p:stCondLst>
                                            <p:cond delay="1155"/>
                                          </p:stCondLst>
                                        </p:cTn>
                                        <p:tgtEl>
                                          <p:spTgt spid="4"/>
                                        </p:tgtEl>
                                        <p:attrNameLst>
                                          <p:attrName>ppt_x</p:attrName>
                                        </p:attrNameLst>
                                      </p:cBhvr>
                                    </p:anim>
                                    <p:set>
                                      <p:cBhvr>
                                        <p:cTn id="12" dur="1155" fill="hold"/>
                                        <p:tgtEl>
                                          <p:spTgt spid="4"/>
                                        </p:tgtEl>
                                        <p:attrNameLst>
                                          <p:attrName>ppt_y</p:attrName>
                                        </p:attrNameLst>
                                      </p:cBhvr>
                                      <p:to>
                                        <p:strVal val="(#ppt_y+0.4)"/>
                                      </p:to>
                                    </p:set>
                                    <p:anim from="(#ppt_y+0.4)" to="(#ppt_y)" calcmode="lin" valueType="num">
                                      <p:cBhvr>
                                        <p:cTn id="13" dur="1845" accel="100000" fill="hold">
                                          <p:stCondLst>
                                            <p:cond delay="115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2" descr="1036079_12473214 c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5"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539552" y="548680"/>
            <a:ext cx="7920880" cy="1323439"/>
          </a:xfrm>
          <a:prstGeom prst="rect">
            <a:avLst/>
          </a:prstGeom>
          <a:noFill/>
        </p:spPr>
        <p:txBody>
          <a:bodyPr wrap="square" rtlCol="0">
            <a:spAutoFit/>
          </a:bodyPr>
          <a:lstStyle/>
          <a:p>
            <a:r>
              <a:rPr lang="es-MX" sz="2000" dirty="0">
                <a:solidFill>
                  <a:schemeClr val="tx2"/>
                </a:solidFill>
              </a:rPr>
              <a:t>Ahora que ya conoces la definición y las partes de una raíz, y también la descomposición de raíces no exactas , te invito a que estudiemos las </a:t>
            </a:r>
            <a:r>
              <a:rPr lang="es-MX" sz="2000" dirty="0">
                <a:solidFill>
                  <a:schemeClr val="accent2"/>
                </a:solidFill>
              </a:rPr>
              <a:t>Propiedades de las Raíces</a:t>
            </a:r>
            <a:r>
              <a:rPr lang="es-MX" sz="2000" dirty="0">
                <a:solidFill>
                  <a:schemeClr val="tx2"/>
                </a:solidFill>
              </a:rPr>
              <a:t>, en donde deberás aplicar todo lo aprendido anteriormente.</a:t>
            </a:r>
          </a:p>
        </p:txBody>
      </p:sp>
      <p:pic>
        <p:nvPicPr>
          <p:cNvPr id="9218" name="Picture 2" descr="Resultado de imagen de propiedades las raíces"/>
          <p:cNvPicPr>
            <a:picLocks noChangeAspect="1" noChangeArrowheads="1"/>
          </p:cNvPicPr>
          <p:nvPr/>
        </p:nvPicPr>
        <p:blipFill rotWithShape="1">
          <a:blip r:embed="rId3">
            <a:extLst>
              <a:ext uri="{28A0092B-C50C-407E-A947-70E740481C1C}">
                <a14:useLocalDpi xmlns:a14="http://schemas.microsoft.com/office/drawing/2010/main" val="0"/>
              </a:ext>
            </a:extLst>
          </a:blip>
          <a:srcRect t="5852"/>
          <a:stretch/>
        </p:blipFill>
        <p:spPr bwMode="auto">
          <a:xfrm>
            <a:off x="4499991" y="1781533"/>
            <a:ext cx="2600325" cy="358703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68625" y="2420888"/>
            <a:ext cx="3471327" cy="2308324"/>
          </a:xfrm>
          <a:prstGeom prst="rect">
            <a:avLst/>
          </a:prstGeom>
          <a:noFill/>
        </p:spPr>
        <p:txBody>
          <a:bodyPr wrap="square" rtlCol="0">
            <a:spAutoFit/>
          </a:bodyPr>
          <a:lstStyle/>
          <a:p>
            <a:r>
              <a:rPr lang="es-CL" dirty="0">
                <a:solidFill>
                  <a:schemeClr val="tx2"/>
                </a:solidFill>
              </a:rPr>
              <a:t>Debido a que las raíces pueden convertirse a potencias de exponente fraccionario, cumplen con todas las propiedades de potencias a partir de las cuales se pueden deducir las siguientes propiedades de raíces:</a:t>
            </a:r>
          </a:p>
          <a:p>
            <a:endParaRPr lang="es-CL" dirty="0"/>
          </a:p>
        </p:txBody>
      </p:sp>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5152" y="213400"/>
            <a:ext cx="670560" cy="670560"/>
          </a:xfrm>
          <a:prstGeom prst="rect">
            <a:avLst/>
          </a:prstGeom>
          <a:noFill/>
          <a:ln>
            <a:noFill/>
          </a:ln>
        </p:spPr>
      </p:pic>
    </p:spTree>
    <p:extLst>
      <p:ext uri="{BB962C8B-B14F-4D97-AF65-F5344CB8AC3E}">
        <p14:creationId xmlns:p14="http://schemas.microsoft.com/office/powerpoint/2010/main" val="188537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55" decel="100000"/>
                                        <p:tgtEl>
                                          <p:spTgt spid="4"/>
                                        </p:tgtEl>
                                      </p:cBhvr>
                                    </p:animEffect>
                                    <p:animScale>
                                      <p:cBhvr>
                                        <p:cTn id="8" dur="1155" decel="100000"/>
                                        <p:tgtEl>
                                          <p:spTgt spid="4"/>
                                        </p:tgtEl>
                                      </p:cBhvr>
                                      <p:from x="10000" y="10000"/>
                                      <p:to x="200000" y="450000"/>
                                    </p:animScale>
                                    <p:animScale>
                                      <p:cBhvr>
                                        <p:cTn id="9" dur="1845" accel="100000" fill="hold">
                                          <p:stCondLst>
                                            <p:cond delay="1155"/>
                                          </p:stCondLst>
                                        </p:cTn>
                                        <p:tgtEl>
                                          <p:spTgt spid="4"/>
                                        </p:tgtEl>
                                      </p:cBhvr>
                                      <p:from x="200000" y="450000"/>
                                      <p:to x="100000" y="100000"/>
                                    </p:animScale>
                                    <p:set>
                                      <p:cBhvr>
                                        <p:cTn id="10" dur="1155" fill="hold"/>
                                        <p:tgtEl>
                                          <p:spTgt spid="4"/>
                                        </p:tgtEl>
                                        <p:attrNameLst>
                                          <p:attrName>ppt_x</p:attrName>
                                        </p:attrNameLst>
                                      </p:cBhvr>
                                      <p:to>
                                        <p:strVal val="(0.5)"/>
                                      </p:to>
                                    </p:set>
                                    <p:anim from="(0.5)" to="(#ppt_x)" calcmode="lin" valueType="num">
                                      <p:cBhvr>
                                        <p:cTn id="11" dur="1845" accel="100000" fill="hold">
                                          <p:stCondLst>
                                            <p:cond delay="1155"/>
                                          </p:stCondLst>
                                        </p:cTn>
                                        <p:tgtEl>
                                          <p:spTgt spid="4"/>
                                        </p:tgtEl>
                                        <p:attrNameLst>
                                          <p:attrName>ppt_x</p:attrName>
                                        </p:attrNameLst>
                                      </p:cBhvr>
                                    </p:anim>
                                    <p:set>
                                      <p:cBhvr>
                                        <p:cTn id="12" dur="1155" fill="hold"/>
                                        <p:tgtEl>
                                          <p:spTgt spid="4"/>
                                        </p:tgtEl>
                                        <p:attrNameLst>
                                          <p:attrName>ppt_y</p:attrName>
                                        </p:attrNameLst>
                                      </p:cBhvr>
                                      <p:to>
                                        <p:strVal val="(#ppt_y+0.4)"/>
                                      </p:to>
                                    </p:set>
                                    <p:anim from="(#ppt_y+0.4)" to="(#ppt_y)" calcmode="lin" valueType="num">
                                      <p:cBhvr>
                                        <p:cTn id="13" dur="1845" accel="100000" fill="hold">
                                          <p:stCondLst>
                                            <p:cond delay="115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2" descr="1036079_12473214 c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5"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611560" y="332656"/>
            <a:ext cx="7488832" cy="738664"/>
          </a:xfrm>
          <a:prstGeom prst="rect">
            <a:avLst/>
          </a:prstGeom>
          <a:noFill/>
        </p:spPr>
        <p:txBody>
          <a:bodyPr wrap="square" rtlCol="0">
            <a:spAutoFit/>
          </a:bodyPr>
          <a:lstStyle/>
          <a:p>
            <a:r>
              <a:rPr lang="es-MX" sz="2400" dirty="0">
                <a:solidFill>
                  <a:schemeClr val="tx2"/>
                </a:solidFill>
              </a:rPr>
              <a:t>A continuación puedes ver algunos ejemplos…</a:t>
            </a:r>
          </a:p>
          <a:p>
            <a:endParaRPr lang="es-MX" dirty="0"/>
          </a:p>
        </p:txBody>
      </p:sp>
      <p:pic>
        <p:nvPicPr>
          <p:cNvPr id="8196" name="Picture 4" descr="Resultado de imagen de propiedades las raí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99" y="1080364"/>
            <a:ext cx="8820472" cy="5600701"/>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332656"/>
            <a:ext cx="670560" cy="670560"/>
          </a:xfrm>
          <a:prstGeom prst="rect">
            <a:avLst/>
          </a:prstGeom>
          <a:noFill/>
          <a:ln>
            <a:noFill/>
          </a:ln>
        </p:spPr>
      </p:pic>
    </p:spTree>
    <p:extLst>
      <p:ext uri="{BB962C8B-B14F-4D97-AF65-F5344CB8AC3E}">
        <p14:creationId xmlns:p14="http://schemas.microsoft.com/office/powerpoint/2010/main" val="183786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55" decel="100000"/>
                                        <p:tgtEl>
                                          <p:spTgt spid="4"/>
                                        </p:tgtEl>
                                      </p:cBhvr>
                                    </p:animEffect>
                                    <p:animScale>
                                      <p:cBhvr>
                                        <p:cTn id="8" dur="1155" decel="100000"/>
                                        <p:tgtEl>
                                          <p:spTgt spid="4"/>
                                        </p:tgtEl>
                                      </p:cBhvr>
                                      <p:from x="10000" y="10000"/>
                                      <p:to x="200000" y="450000"/>
                                    </p:animScale>
                                    <p:animScale>
                                      <p:cBhvr>
                                        <p:cTn id="9" dur="1845" accel="100000" fill="hold">
                                          <p:stCondLst>
                                            <p:cond delay="1155"/>
                                          </p:stCondLst>
                                        </p:cTn>
                                        <p:tgtEl>
                                          <p:spTgt spid="4"/>
                                        </p:tgtEl>
                                      </p:cBhvr>
                                      <p:from x="200000" y="450000"/>
                                      <p:to x="100000" y="100000"/>
                                    </p:animScale>
                                    <p:set>
                                      <p:cBhvr>
                                        <p:cTn id="10" dur="1155" fill="hold"/>
                                        <p:tgtEl>
                                          <p:spTgt spid="4"/>
                                        </p:tgtEl>
                                        <p:attrNameLst>
                                          <p:attrName>ppt_x</p:attrName>
                                        </p:attrNameLst>
                                      </p:cBhvr>
                                      <p:to>
                                        <p:strVal val="(0.5)"/>
                                      </p:to>
                                    </p:set>
                                    <p:anim from="(0.5)" to="(#ppt_x)" calcmode="lin" valueType="num">
                                      <p:cBhvr>
                                        <p:cTn id="11" dur="1845" accel="100000" fill="hold">
                                          <p:stCondLst>
                                            <p:cond delay="1155"/>
                                          </p:stCondLst>
                                        </p:cTn>
                                        <p:tgtEl>
                                          <p:spTgt spid="4"/>
                                        </p:tgtEl>
                                        <p:attrNameLst>
                                          <p:attrName>ppt_x</p:attrName>
                                        </p:attrNameLst>
                                      </p:cBhvr>
                                    </p:anim>
                                    <p:set>
                                      <p:cBhvr>
                                        <p:cTn id="12" dur="1155" fill="hold"/>
                                        <p:tgtEl>
                                          <p:spTgt spid="4"/>
                                        </p:tgtEl>
                                        <p:attrNameLst>
                                          <p:attrName>ppt_y</p:attrName>
                                        </p:attrNameLst>
                                      </p:cBhvr>
                                      <p:to>
                                        <p:strVal val="(#ppt_y+0.4)"/>
                                      </p:to>
                                    </p:set>
                                    <p:anim from="(#ppt_y+0.4)" to="(#ppt_y)" calcmode="lin" valueType="num">
                                      <p:cBhvr>
                                        <p:cTn id="13" dur="1845" accel="100000" fill="hold">
                                          <p:stCondLst>
                                            <p:cond delay="115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5" name="Picture 2" descr="1036079_12473214 c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5"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p:cNvSpPr txBox="1"/>
          <p:nvPr/>
        </p:nvSpPr>
        <p:spPr>
          <a:xfrm>
            <a:off x="683568" y="620688"/>
            <a:ext cx="4104456" cy="2031325"/>
          </a:xfrm>
          <a:prstGeom prst="rect">
            <a:avLst/>
          </a:prstGeom>
          <a:noFill/>
        </p:spPr>
        <p:txBody>
          <a:bodyPr wrap="square" rtlCol="0">
            <a:spAutoFit/>
          </a:bodyPr>
          <a:lstStyle/>
          <a:p>
            <a:pPr algn="ctr"/>
            <a:r>
              <a:rPr lang="es-MX" dirty="0">
                <a:solidFill>
                  <a:schemeClr val="tx2"/>
                </a:solidFill>
              </a:rPr>
              <a:t>¿Confundid@? Bueno nadie dijo que esto sería fácil. Pero tranquil@, te invitamos a analizar cada una de las propiedades y su respectivo ejemplo, para que vayas entendiendo como funciona, para así luego poder resolver lo que resta de tu guía de aprendizaje. </a:t>
            </a:r>
            <a:endParaRPr lang="es-MX"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990" y="620688"/>
            <a:ext cx="302895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899592" y="3933056"/>
            <a:ext cx="7200800" cy="1754326"/>
          </a:xfrm>
          <a:prstGeom prst="rect">
            <a:avLst/>
          </a:prstGeom>
          <a:noFill/>
        </p:spPr>
        <p:txBody>
          <a:bodyPr wrap="square" rtlCol="0">
            <a:spAutoFit/>
          </a:bodyPr>
          <a:lstStyle/>
          <a:p>
            <a:r>
              <a:rPr lang="es-MX" dirty="0">
                <a:solidFill>
                  <a:schemeClr val="tx2"/>
                </a:solidFill>
              </a:rPr>
              <a:t>Para que puedas entender las propiedades, consulta la página de </a:t>
            </a:r>
            <a:r>
              <a:rPr lang="es-MX" dirty="0">
                <a:solidFill>
                  <a:schemeClr val="accent2"/>
                </a:solidFill>
              </a:rPr>
              <a:t>MATHEMA</a:t>
            </a:r>
            <a:r>
              <a:rPr lang="es-MX" dirty="0">
                <a:solidFill>
                  <a:schemeClr val="tx2"/>
                </a:solidFill>
              </a:rPr>
              <a:t> (o canal de </a:t>
            </a:r>
            <a:r>
              <a:rPr lang="es-MX" dirty="0" err="1">
                <a:solidFill>
                  <a:schemeClr val="tx2"/>
                </a:solidFill>
              </a:rPr>
              <a:t>Youtube</a:t>
            </a:r>
            <a:r>
              <a:rPr lang="es-MX" dirty="0">
                <a:solidFill>
                  <a:schemeClr val="tx2"/>
                </a:solidFill>
              </a:rPr>
              <a:t>), ahí encontrarás explicación de cada una de ellas.</a:t>
            </a:r>
          </a:p>
          <a:p>
            <a:endParaRPr lang="es-MX" dirty="0">
              <a:solidFill>
                <a:schemeClr val="tx2"/>
              </a:solidFill>
            </a:endParaRPr>
          </a:p>
          <a:p>
            <a:r>
              <a:rPr lang="es-MX" dirty="0">
                <a:solidFill>
                  <a:schemeClr val="tx2"/>
                </a:solidFill>
              </a:rPr>
              <a:t>No olvides realizar tu guía de aprendizaje, que corresponde a la </a:t>
            </a:r>
            <a:r>
              <a:rPr lang="es-MX" dirty="0">
                <a:solidFill>
                  <a:schemeClr val="accent2"/>
                </a:solidFill>
              </a:rPr>
              <a:t>III Sección: Propiedades de las Raíces</a:t>
            </a:r>
            <a:endParaRPr lang="es-CL" dirty="0">
              <a:solidFill>
                <a:schemeClr val="accent2"/>
              </a:solidFill>
            </a:endParaRPr>
          </a:p>
        </p:txBody>
      </p:sp>
      <p:pic>
        <p:nvPicPr>
          <p:cNvPr id="9" name="8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285408"/>
            <a:ext cx="670560" cy="670560"/>
          </a:xfrm>
          <a:prstGeom prst="rect">
            <a:avLst/>
          </a:prstGeom>
          <a:noFill/>
          <a:ln>
            <a:noFill/>
          </a:ln>
        </p:spPr>
      </p:pic>
    </p:spTree>
    <p:extLst>
      <p:ext uri="{BB962C8B-B14F-4D97-AF65-F5344CB8AC3E}">
        <p14:creationId xmlns:p14="http://schemas.microsoft.com/office/powerpoint/2010/main" val="280420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155" decel="100000"/>
                                        <p:tgtEl>
                                          <p:spTgt spid="5"/>
                                        </p:tgtEl>
                                      </p:cBhvr>
                                    </p:animEffect>
                                    <p:animScale>
                                      <p:cBhvr>
                                        <p:cTn id="8" dur="1155" decel="100000"/>
                                        <p:tgtEl>
                                          <p:spTgt spid="5"/>
                                        </p:tgtEl>
                                      </p:cBhvr>
                                      <p:from x="10000" y="10000"/>
                                      <p:to x="200000" y="450000"/>
                                    </p:animScale>
                                    <p:animScale>
                                      <p:cBhvr>
                                        <p:cTn id="9" dur="1845" accel="100000" fill="hold">
                                          <p:stCondLst>
                                            <p:cond delay="1155"/>
                                          </p:stCondLst>
                                        </p:cTn>
                                        <p:tgtEl>
                                          <p:spTgt spid="5"/>
                                        </p:tgtEl>
                                      </p:cBhvr>
                                      <p:from x="200000" y="450000"/>
                                      <p:to x="100000" y="100000"/>
                                    </p:animScale>
                                    <p:set>
                                      <p:cBhvr>
                                        <p:cTn id="10" dur="1155" fill="hold"/>
                                        <p:tgtEl>
                                          <p:spTgt spid="5"/>
                                        </p:tgtEl>
                                        <p:attrNameLst>
                                          <p:attrName>ppt_x</p:attrName>
                                        </p:attrNameLst>
                                      </p:cBhvr>
                                      <p:to>
                                        <p:strVal val="(0.5)"/>
                                      </p:to>
                                    </p:set>
                                    <p:anim from="(0.5)" to="(#ppt_x)" calcmode="lin" valueType="num">
                                      <p:cBhvr>
                                        <p:cTn id="11" dur="1845" accel="100000" fill="hold">
                                          <p:stCondLst>
                                            <p:cond delay="1155"/>
                                          </p:stCondLst>
                                        </p:cTn>
                                        <p:tgtEl>
                                          <p:spTgt spid="5"/>
                                        </p:tgtEl>
                                        <p:attrNameLst>
                                          <p:attrName>ppt_x</p:attrName>
                                        </p:attrNameLst>
                                      </p:cBhvr>
                                    </p:anim>
                                    <p:set>
                                      <p:cBhvr>
                                        <p:cTn id="12" dur="1155" fill="hold"/>
                                        <p:tgtEl>
                                          <p:spTgt spid="5"/>
                                        </p:tgtEl>
                                        <p:attrNameLst>
                                          <p:attrName>ppt_y</p:attrName>
                                        </p:attrNameLst>
                                      </p:cBhvr>
                                      <p:to>
                                        <p:strVal val="(#ppt_y+0.4)"/>
                                      </p:to>
                                    </p:set>
                                    <p:anim from="(#ppt_y+0.4)" to="(#ppt_y)" calcmode="lin" valueType="num">
                                      <p:cBhvr>
                                        <p:cTn id="13" dur="1845" accel="100000" fill="hold">
                                          <p:stCondLst>
                                            <p:cond delay="1155"/>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2" descr="1036079_12473214 c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5"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945658" y="1753944"/>
            <a:ext cx="7128792" cy="2554545"/>
          </a:xfrm>
          <a:prstGeom prst="rect">
            <a:avLst/>
          </a:prstGeom>
          <a:noFill/>
        </p:spPr>
        <p:txBody>
          <a:bodyPr wrap="square" rtlCol="0">
            <a:spAutoFit/>
          </a:bodyPr>
          <a:lstStyle/>
          <a:p>
            <a:r>
              <a:rPr lang="es-MX" sz="2000" dirty="0">
                <a:solidFill>
                  <a:schemeClr val="tx2"/>
                </a:solidFill>
              </a:rPr>
              <a:t>Te adjuntamos link complementarios que puedes consultar:</a:t>
            </a:r>
          </a:p>
          <a:p>
            <a:endParaRPr lang="es-MX" sz="2000" dirty="0">
              <a:solidFill>
                <a:schemeClr val="tx2"/>
              </a:solidFill>
            </a:endParaRPr>
          </a:p>
          <a:p>
            <a:pPr marL="342900" indent="-342900">
              <a:buFontTx/>
              <a:buChar char="-"/>
            </a:pPr>
            <a:r>
              <a:rPr lang="es-MX" sz="2000" dirty="0">
                <a:solidFill>
                  <a:schemeClr val="tx2"/>
                </a:solidFill>
              </a:rPr>
              <a:t>Aprendo en Línea </a:t>
            </a:r>
            <a:r>
              <a:rPr lang="es-CL" sz="2000" dirty="0">
                <a:solidFill>
                  <a:schemeClr val="tx2"/>
                </a:solidFill>
                <a:hlinkClick r:id="rId3"/>
              </a:rPr>
              <a:t>https://curriculumnacional.mineduc.cl/estudiante/621/w3-article-34360.html</a:t>
            </a:r>
            <a:endParaRPr lang="es-CL" sz="2000" dirty="0">
              <a:solidFill>
                <a:schemeClr val="tx2"/>
              </a:solidFill>
            </a:endParaRPr>
          </a:p>
          <a:p>
            <a:pPr marL="342900" indent="-342900">
              <a:buFontTx/>
              <a:buChar char="-"/>
            </a:pPr>
            <a:endParaRPr lang="es-MX" sz="2000" dirty="0">
              <a:solidFill>
                <a:schemeClr val="tx2"/>
              </a:solidFill>
            </a:endParaRPr>
          </a:p>
          <a:p>
            <a:pPr marL="342900" indent="-342900">
              <a:buFontTx/>
              <a:buChar char="-"/>
            </a:pPr>
            <a:r>
              <a:rPr lang="es-MX" sz="2000" dirty="0">
                <a:solidFill>
                  <a:schemeClr val="tx2"/>
                </a:solidFill>
              </a:rPr>
              <a:t>Portal Educativo </a:t>
            </a:r>
            <a:r>
              <a:rPr lang="es-CL" sz="2000" dirty="0">
                <a:hlinkClick r:id="rId4"/>
              </a:rPr>
              <a:t>https://www.portaleducativo.net/segundo-medio/5/raices-propiedades</a:t>
            </a:r>
            <a:endParaRPr lang="es-CL" sz="2000" dirty="0"/>
          </a:p>
        </p:txBody>
      </p:sp>
      <p:pic>
        <p:nvPicPr>
          <p:cNvPr id="8" name="7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449" y="332656"/>
            <a:ext cx="670560" cy="670560"/>
          </a:xfrm>
          <a:prstGeom prst="rect">
            <a:avLst/>
          </a:prstGeom>
          <a:noFill/>
          <a:ln>
            <a:noFill/>
          </a:ln>
        </p:spPr>
      </p:pic>
    </p:spTree>
    <p:extLst>
      <p:ext uri="{BB962C8B-B14F-4D97-AF65-F5344CB8AC3E}">
        <p14:creationId xmlns:p14="http://schemas.microsoft.com/office/powerpoint/2010/main" val="190359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55" decel="100000"/>
                                        <p:tgtEl>
                                          <p:spTgt spid="4"/>
                                        </p:tgtEl>
                                      </p:cBhvr>
                                    </p:animEffect>
                                    <p:animScale>
                                      <p:cBhvr>
                                        <p:cTn id="8" dur="1155" decel="100000"/>
                                        <p:tgtEl>
                                          <p:spTgt spid="4"/>
                                        </p:tgtEl>
                                      </p:cBhvr>
                                      <p:from x="10000" y="10000"/>
                                      <p:to x="200000" y="450000"/>
                                    </p:animScale>
                                    <p:animScale>
                                      <p:cBhvr>
                                        <p:cTn id="9" dur="1845" accel="100000" fill="hold">
                                          <p:stCondLst>
                                            <p:cond delay="1155"/>
                                          </p:stCondLst>
                                        </p:cTn>
                                        <p:tgtEl>
                                          <p:spTgt spid="4"/>
                                        </p:tgtEl>
                                      </p:cBhvr>
                                      <p:from x="200000" y="450000"/>
                                      <p:to x="100000" y="100000"/>
                                    </p:animScale>
                                    <p:set>
                                      <p:cBhvr>
                                        <p:cTn id="10" dur="1155" fill="hold"/>
                                        <p:tgtEl>
                                          <p:spTgt spid="4"/>
                                        </p:tgtEl>
                                        <p:attrNameLst>
                                          <p:attrName>ppt_x</p:attrName>
                                        </p:attrNameLst>
                                      </p:cBhvr>
                                      <p:to>
                                        <p:strVal val="(0.5)"/>
                                      </p:to>
                                    </p:set>
                                    <p:anim from="(0.5)" to="(#ppt_x)" calcmode="lin" valueType="num">
                                      <p:cBhvr>
                                        <p:cTn id="11" dur="1845" accel="100000" fill="hold">
                                          <p:stCondLst>
                                            <p:cond delay="1155"/>
                                          </p:stCondLst>
                                        </p:cTn>
                                        <p:tgtEl>
                                          <p:spTgt spid="4"/>
                                        </p:tgtEl>
                                        <p:attrNameLst>
                                          <p:attrName>ppt_x</p:attrName>
                                        </p:attrNameLst>
                                      </p:cBhvr>
                                    </p:anim>
                                    <p:set>
                                      <p:cBhvr>
                                        <p:cTn id="12" dur="1155" fill="hold"/>
                                        <p:tgtEl>
                                          <p:spTgt spid="4"/>
                                        </p:tgtEl>
                                        <p:attrNameLst>
                                          <p:attrName>ppt_y</p:attrName>
                                        </p:attrNameLst>
                                      </p:cBhvr>
                                      <p:to>
                                        <p:strVal val="(#ppt_y+0.4)"/>
                                      </p:to>
                                    </p:set>
                                    <p:anim from="(#ppt_y+0.4)" to="(#ppt_y)" calcmode="lin" valueType="num">
                                      <p:cBhvr>
                                        <p:cTn id="13" dur="1845" accel="100000" fill="hold">
                                          <p:stCondLst>
                                            <p:cond delay="115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2" descr="1036079_12473214 c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5"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541242" y="332656"/>
            <a:ext cx="7992888" cy="3416320"/>
          </a:xfrm>
          <a:prstGeom prst="rect">
            <a:avLst/>
          </a:prstGeom>
          <a:noFill/>
        </p:spPr>
        <p:txBody>
          <a:bodyPr wrap="square" rtlCol="0">
            <a:spAutoFit/>
          </a:bodyPr>
          <a:lstStyle/>
          <a:p>
            <a:r>
              <a:rPr lang="es-MX" i="1" dirty="0">
                <a:solidFill>
                  <a:schemeClr val="accent2"/>
                </a:solidFill>
              </a:rPr>
              <a:t>¡¡¡  OJO !!!</a:t>
            </a:r>
          </a:p>
          <a:p>
            <a:endParaRPr lang="es-MX" i="1" dirty="0">
              <a:solidFill>
                <a:schemeClr val="accent2"/>
              </a:solidFill>
            </a:endParaRPr>
          </a:p>
          <a:p>
            <a:r>
              <a:rPr lang="es-MX" i="1" dirty="0">
                <a:solidFill>
                  <a:schemeClr val="accent2"/>
                </a:solidFill>
              </a:rPr>
              <a:t>Si quieres adelantar tu estudio, te dejamos los próximos contenidos que están relacionados con esta primera unidad de Raíces. Estos corresponden a la 2ª evaluación</a:t>
            </a:r>
          </a:p>
          <a:p>
            <a:endParaRPr lang="es-MX" i="1" dirty="0">
              <a:solidFill>
                <a:schemeClr val="accent2"/>
              </a:solidFill>
            </a:endParaRPr>
          </a:p>
          <a:p>
            <a:r>
              <a:rPr lang="es-MX" i="1" dirty="0">
                <a:solidFill>
                  <a:schemeClr val="accent2"/>
                </a:solidFill>
              </a:rPr>
              <a:t>Raíces II Parte: </a:t>
            </a:r>
          </a:p>
          <a:p>
            <a:pPr marL="285750" indent="-285750">
              <a:buFontTx/>
              <a:buChar char="-"/>
            </a:pPr>
            <a:r>
              <a:rPr lang="es-MX" i="1" dirty="0">
                <a:solidFill>
                  <a:schemeClr val="accent2"/>
                </a:solidFill>
              </a:rPr>
              <a:t>Racionalización </a:t>
            </a:r>
            <a:r>
              <a:rPr lang="es-MX" i="1" dirty="0" err="1">
                <a:solidFill>
                  <a:schemeClr val="accent2"/>
                </a:solidFill>
              </a:rPr>
              <a:t>monomia</a:t>
            </a:r>
            <a:endParaRPr lang="es-MX" i="1" dirty="0">
              <a:solidFill>
                <a:schemeClr val="accent2"/>
              </a:solidFill>
            </a:endParaRPr>
          </a:p>
          <a:p>
            <a:pPr marL="285750" indent="-285750">
              <a:buFontTx/>
              <a:buChar char="-"/>
            </a:pPr>
            <a:r>
              <a:rPr lang="es-MX" i="1" dirty="0">
                <a:solidFill>
                  <a:schemeClr val="accent2"/>
                </a:solidFill>
              </a:rPr>
              <a:t>Racionalización </a:t>
            </a:r>
            <a:r>
              <a:rPr lang="es-MX" i="1" dirty="0" err="1">
                <a:solidFill>
                  <a:schemeClr val="accent2"/>
                </a:solidFill>
              </a:rPr>
              <a:t>binomia</a:t>
            </a:r>
            <a:endParaRPr lang="es-MX" i="1" dirty="0">
              <a:solidFill>
                <a:schemeClr val="accent2"/>
              </a:solidFill>
            </a:endParaRPr>
          </a:p>
          <a:p>
            <a:pPr marL="285750" indent="-285750">
              <a:buFontTx/>
              <a:buChar char="-"/>
            </a:pPr>
            <a:r>
              <a:rPr lang="es-MX" i="1" dirty="0">
                <a:solidFill>
                  <a:schemeClr val="accent2"/>
                </a:solidFill>
              </a:rPr>
              <a:t>Ecuaciones exponenciales de = base</a:t>
            </a:r>
          </a:p>
          <a:p>
            <a:pPr marL="285750" indent="-285750">
              <a:buFontTx/>
              <a:buChar char="-"/>
            </a:pPr>
            <a:r>
              <a:rPr lang="es-MX" i="1" dirty="0">
                <a:solidFill>
                  <a:schemeClr val="accent2"/>
                </a:solidFill>
              </a:rPr>
              <a:t>Ecuaciones irracionales</a:t>
            </a:r>
          </a:p>
          <a:p>
            <a:r>
              <a:rPr lang="es-MX" i="1" dirty="0">
                <a:solidFill>
                  <a:schemeClr val="accent2"/>
                </a:solidFill>
              </a:rPr>
              <a:t>						Saludos y Éxito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1387" y="3156744"/>
            <a:ext cx="674283"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descr="Resultado de imagen de frase matemati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933056"/>
            <a:ext cx="3810000" cy="2647951"/>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8850" y="332656"/>
            <a:ext cx="670560" cy="670560"/>
          </a:xfrm>
          <a:prstGeom prst="rect">
            <a:avLst/>
          </a:prstGeom>
          <a:noFill/>
          <a:ln>
            <a:noFill/>
          </a:ln>
        </p:spPr>
      </p:pic>
    </p:spTree>
    <p:extLst>
      <p:ext uri="{BB962C8B-B14F-4D97-AF65-F5344CB8AC3E}">
        <p14:creationId xmlns:p14="http://schemas.microsoft.com/office/powerpoint/2010/main" val="371240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55" decel="100000"/>
                                        <p:tgtEl>
                                          <p:spTgt spid="4"/>
                                        </p:tgtEl>
                                      </p:cBhvr>
                                    </p:animEffect>
                                    <p:animScale>
                                      <p:cBhvr>
                                        <p:cTn id="8" dur="1155" decel="100000"/>
                                        <p:tgtEl>
                                          <p:spTgt spid="4"/>
                                        </p:tgtEl>
                                      </p:cBhvr>
                                      <p:from x="10000" y="10000"/>
                                      <p:to x="200000" y="450000"/>
                                    </p:animScale>
                                    <p:animScale>
                                      <p:cBhvr>
                                        <p:cTn id="9" dur="1845" accel="100000" fill="hold">
                                          <p:stCondLst>
                                            <p:cond delay="1155"/>
                                          </p:stCondLst>
                                        </p:cTn>
                                        <p:tgtEl>
                                          <p:spTgt spid="4"/>
                                        </p:tgtEl>
                                      </p:cBhvr>
                                      <p:from x="200000" y="450000"/>
                                      <p:to x="100000" y="100000"/>
                                    </p:animScale>
                                    <p:set>
                                      <p:cBhvr>
                                        <p:cTn id="10" dur="1155" fill="hold"/>
                                        <p:tgtEl>
                                          <p:spTgt spid="4"/>
                                        </p:tgtEl>
                                        <p:attrNameLst>
                                          <p:attrName>ppt_x</p:attrName>
                                        </p:attrNameLst>
                                      </p:cBhvr>
                                      <p:to>
                                        <p:strVal val="(0.5)"/>
                                      </p:to>
                                    </p:set>
                                    <p:anim from="(0.5)" to="(#ppt_x)" calcmode="lin" valueType="num">
                                      <p:cBhvr>
                                        <p:cTn id="11" dur="1845" accel="100000" fill="hold">
                                          <p:stCondLst>
                                            <p:cond delay="1155"/>
                                          </p:stCondLst>
                                        </p:cTn>
                                        <p:tgtEl>
                                          <p:spTgt spid="4"/>
                                        </p:tgtEl>
                                        <p:attrNameLst>
                                          <p:attrName>ppt_x</p:attrName>
                                        </p:attrNameLst>
                                      </p:cBhvr>
                                    </p:anim>
                                    <p:set>
                                      <p:cBhvr>
                                        <p:cTn id="12" dur="1155" fill="hold"/>
                                        <p:tgtEl>
                                          <p:spTgt spid="4"/>
                                        </p:tgtEl>
                                        <p:attrNameLst>
                                          <p:attrName>ppt_y</p:attrName>
                                        </p:attrNameLst>
                                      </p:cBhvr>
                                      <p:to>
                                        <p:strVal val="(#ppt_y+0.4)"/>
                                      </p:to>
                                    </p:set>
                                    <p:anim from="(#ppt_y+0.4)" to="(#ppt_y)" calcmode="lin" valueType="num">
                                      <p:cBhvr>
                                        <p:cTn id="13" dur="1845" accel="100000" fill="hold">
                                          <p:stCondLst>
                                            <p:cond delay="115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2" descr="1036079_12473214 c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5"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587602" y="404664"/>
            <a:ext cx="7560840" cy="576064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defRPr/>
            </a:pPr>
            <a:endParaRPr lang="es-ES" sz="1800" b="1" dirty="0">
              <a:solidFill>
                <a:schemeClr val="tx2"/>
              </a:solidFill>
            </a:endParaRPr>
          </a:p>
          <a:p>
            <a:pPr algn="l">
              <a:lnSpc>
                <a:spcPct val="90000"/>
              </a:lnSpc>
              <a:defRPr/>
            </a:pPr>
            <a:endParaRPr lang="es-ES" sz="1800" b="1" dirty="0">
              <a:solidFill>
                <a:schemeClr val="tx2"/>
              </a:solidFill>
            </a:endParaRPr>
          </a:p>
          <a:p>
            <a:pPr algn="l">
              <a:lnSpc>
                <a:spcPct val="90000"/>
              </a:lnSpc>
              <a:defRPr/>
            </a:pPr>
            <a:r>
              <a:rPr lang="es-ES" sz="2000" b="1" dirty="0">
                <a:solidFill>
                  <a:schemeClr val="tx2"/>
                </a:solidFill>
              </a:rPr>
              <a:t>Estimad@ Estudiante: Este  PPT consta de 3 secciones:</a:t>
            </a:r>
          </a:p>
          <a:p>
            <a:pPr algn="l">
              <a:lnSpc>
                <a:spcPct val="90000"/>
              </a:lnSpc>
              <a:defRPr/>
            </a:pPr>
            <a:endParaRPr lang="es-ES" sz="1800" b="1" dirty="0">
              <a:solidFill>
                <a:schemeClr val="tx2"/>
              </a:solidFill>
            </a:endParaRPr>
          </a:p>
          <a:p>
            <a:pPr algn="l">
              <a:lnSpc>
                <a:spcPct val="90000"/>
              </a:lnSpc>
              <a:defRPr/>
            </a:pPr>
            <a:endParaRPr lang="es-ES" sz="1800" b="1" dirty="0">
              <a:solidFill>
                <a:schemeClr val="tx2"/>
              </a:solidFill>
            </a:endParaRPr>
          </a:p>
          <a:p>
            <a:pPr algn="l">
              <a:lnSpc>
                <a:spcPct val="90000"/>
              </a:lnSpc>
              <a:defRPr/>
            </a:pPr>
            <a:r>
              <a:rPr lang="es-ES" sz="1800" b="1" dirty="0">
                <a:solidFill>
                  <a:schemeClr val="tx2"/>
                </a:solidFill>
              </a:rPr>
              <a:t>I Sección: Introducción a los Números Irracionales</a:t>
            </a:r>
          </a:p>
          <a:p>
            <a:pPr algn="l">
              <a:lnSpc>
                <a:spcPct val="90000"/>
              </a:lnSpc>
              <a:defRPr/>
            </a:pPr>
            <a:endParaRPr lang="es-ES" sz="1800" b="1" dirty="0">
              <a:solidFill>
                <a:schemeClr val="tx2"/>
              </a:solidFill>
            </a:endParaRPr>
          </a:p>
          <a:p>
            <a:pPr algn="l">
              <a:lnSpc>
                <a:spcPct val="90000"/>
              </a:lnSpc>
              <a:defRPr/>
            </a:pPr>
            <a:r>
              <a:rPr lang="es-ES" sz="1800" b="1" dirty="0">
                <a:solidFill>
                  <a:schemeClr val="tx2"/>
                </a:solidFill>
              </a:rPr>
              <a:t>II Sección: Raíces y Descomposición de Raíces</a:t>
            </a:r>
          </a:p>
          <a:p>
            <a:pPr algn="l">
              <a:lnSpc>
                <a:spcPct val="90000"/>
              </a:lnSpc>
              <a:defRPr/>
            </a:pPr>
            <a:endParaRPr lang="es-ES" sz="1800" b="1" dirty="0">
              <a:solidFill>
                <a:schemeClr val="tx2"/>
              </a:solidFill>
            </a:endParaRPr>
          </a:p>
          <a:p>
            <a:pPr algn="l">
              <a:lnSpc>
                <a:spcPct val="90000"/>
              </a:lnSpc>
              <a:defRPr/>
            </a:pPr>
            <a:r>
              <a:rPr lang="es-ES" sz="1800" b="1" dirty="0">
                <a:solidFill>
                  <a:schemeClr val="tx2"/>
                </a:solidFill>
              </a:rPr>
              <a:t>III Sección: Propiedades de las raíces</a:t>
            </a:r>
          </a:p>
          <a:p>
            <a:pPr algn="l">
              <a:lnSpc>
                <a:spcPct val="90000"/>
              </a:lnSpc>
              <a:defRPr/>
            </a:pPr>
            <a:endParaRPr lang="es-ES" sz="1800" b="1" dirty="0">
              <a:solidFill>
                <a:schemeClr val="tx2"/>
              </a:solidFill>
            </a:endParaRPr>
          </a:p>
          <a:p>
            <a:pPr algn="l">
              <a:lnSpc>
                <a:spcPct val="90000"/>
              </a:lnSpc>
              <a:defRPr/>
            </a:pPr>
            <a:endParaRPr lang="es-ES" sz="1800" b="1" dirty="0">
              <a:solidFill>
                <a:schemeClr val="tx2"/>
              </a:solidFill>
            </a:endParaRPr>
          </a:p>
          <a:p>
            <a:pPr algn="l">
              <a:lnSpc>
                <a:spcPct val="150000"/>
              </a:lnSpc>
              <a:defRPr/>
            </a:pPr>
            <a:r>
              <a:rPr lang="es-ES" sz="1800" b="1" dirty="0">
                <a:solidFill>
                  <a:schemeClr val="tx2"/>
                </a:solidFill>
              </a:rPr>
              <a:t>Cada sección consta de contenido, links de videos e indicaciones para que desarrolles tu guía de aprendizaje. </a:t>
            </a:r>
          </a:p>
          <a:p>
            <a:pPr algn="l">
              <a:lnSpc>
                <a:spcPct val="150000"/>
              </a:lnSpc>
              <a:defRPr/>
            </a:pPr>
            <a:endParaRPr lang="es-ES" sz="1800" b="1" dirty="0">
              <a:solidFill>
                <a:schemeClr val="tx2"/>
              </a:solidFill>
            </a:endParaRPr>
          </a:p>
          <a:p>
            <a:pPr algn="l">
              <a:lnSpc>
                <a:spcPct val="150000"/>
              </a:lnSpc>
              <a:defRPr/>
            </a:pPr>
            <a:r>
              <a:rPr lang="es-ES" sz="1800" b="1" dirty="0">
                <a:solidFill>
                  <a:schemeClr val="tx2"/>
                </a:solidFill>
              </a:rPr>
              <a:t>Esperamos que seas responsable con tu proceso de estudio y ante cualquier consulta no dudes en hacerla en los canales correspondientes indicados en la página del liceo, en el apartado Liceo 1 Virtual.</a:t>
            </a:r>
          </a:p>
          <a:p>
            <a:pPr algn="l">
              <a:lnSpc>
                <a:spcPct val="150000"/>
              </a:lnSpc>
              <a:defRPr/>
            </a:pPr>
            <a:endParaRPr lang="es-ES" sz="1800" b="1" dirty="0">
              <a:solidFill>
                <a:schemeClr val="tx2"/>
              </a:solidFill>
            </a:endParaRPr>
          </a:p>
          <a:p>
            <a:pPr algn="l">
              <a:lnSpc>
                <a:spcPct val="150000"/>
              </a:lnSpc>
              <a:defRPr/>
            </a:pPr>
            <a:r>
              <a:rPr lang="es-ES" sz="1800" b="1" dirty="0">
                <a:solidFill>
                  <a:schemeClr val="tx2"/>
                </a:solidFill>
              </a:rPr>
              <a:t>				 		Saludos </a:t>
            </a:r>
            <a:r>
              <a:rPr lang="es-ES" sz="1800" b="1" dirty="0">
                <a:solidFill>
                  <a:schemeClr val="tx2"/>
                </a:solidFill>
                <a:sym typeface="Wingdings" panose="05000000000000000000" pitchFamily="2" charset="2"/>
              </a:rPr>
              <a:t> </a:t>
            </a:r>
            <a:endParaRPr lang="es-ES" sz="1800" b="1" dirty="0">
              <a:solidFill>
                <a:schemeClr val="tx2"/>
              </a:solidFill>
            </a:endParaRPr>
          </a:p>
          <a:p>
            <a:pPr algn="l">
              <a:lnSpc>
                <a:spcPct val="150000"/>
              </a:lnSpc>
              <a:defRPr/>
            </a:pPr>
            <a:endParaRPr lang="es-ES" sz="1600" b="1" dirty="0">
              <a:solidFill>
                <a:schemeClr val="tx2"/>
              </a:solidFill>
              <a:effectLst>
                <a:outerShdw blurRad="38100" dist="38100" dir="2700000" algn="tl">
                  <a:srgbClr val="C0C0C0"/>
                </a:outerShdw>
              </a:effectLst>
              <a:latin typeface="Arial Black" pitchFamily="34" charset="0"/>
            </a:endParaRPr>
          </a:p>
          <a:p>
            <a:pPr algn="l">
              <a:lnSpc>
                <a:spcPct val="90000"/>
              </a:lnSpc>
              <a:defRPr/>
            </a:pPr>
            <a:endParaRPr lang="es-ES" sz="1600" b="1" dirty="0">
              <a:solidFill>
                <a:schemeClr val="tx2"/>
              </a:solidFill>
              <a:effectLst>
                <a:outerShdw blurRad="38100" dist="38100" dir="2700000" algn="tl">
                  <a:srgbClr val="C0C0C0"/>
                </a:outerShdw>
              </a:effectLst>
              <a:latin typeface="Arial Black" pitchFamily="34" charset="0"/>
            </a:endParaRPr>
          </a:p>
        </p:txBody>
      </p:sp>
      <p:pic>
        <p:nvPicPr>
          <p:cNvPr id="22" name="21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0385" y="404664"/>
            <a:ext cx="670560" cy="670560"/>
          </a:xfrm>
          <a:prstGeom prst="rect">
            <a:avLst/>
          </a:prstGeom>
          <a:noFill/>
          <a:ln>
            <a:noFill/>
          </a:ln>
        </p:spPr>
      </p:pic>
    </p:spTree>
    <p:extLst>
      <p:ext uri="{BB962C8B-B14F-4D97-AF65-F5344CB8AC3E}">
        <p14:creationId xmlns:p14="http://schemas.microsoft.com/office/powerpoint/2010/main" val="1176516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2" descr="1036079_12473214 c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5"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791580" y="692696"/>
            <a:ext cx="7560840" cy="576064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defRPr/>
            </a:pPr>
            <a:r>
              <a:rPr lang="es-ES" sz="4100" b="1" dirty="0">
                <a:solidFill>
                  <a:schemeClr val="tx2"/>
                </a:solidFill>
              </a:rPr>
              <a:t>I Sección: </a:t>
            </a:r>
          </a:p>
          <a:p>
            <a:pPr>
              <a:lnSpc>
                <a:spcPct val="90000"/>
              </a:lnSpc>
              <a:defRPr/>
            </a:pPr>
            <a:r>
              <a:rPr lang="es-ES" sz="4100" b="1" dirty="0">
                <a:solidFill>
                  <a:schemeClr val="tx2"/>
                </a:solidFill>
              </a:rPr>
              <a:t>Introducción a los Números Irracionales </a:t>
            </a:r>
          </a:p>
          <a:p>
            <a:pPr algn="l">
              <a:lnSpc>
                <a:spcPct val="150000"/>
              </a:lnSpc>
              <a:defRPr/>
            </a:pPr>
            <a:endParaRPr lang="es-ES" sz="1600" b="1" dirty="0">
              <a:solidFill>
                <a:schemeClr val="tx2"/>
              </a:solidFill>
              <a:effectLst>
                <a:outerShdw blurRad="38100" dist="38100" dir="2700000" algn="tl">
                  <a:srgbClr val="C0C0C0"/>
                </a:outerShdw>
              </a:effectLst>
              <a:latin typeface="Arial Black" pitchFamily="34" charset="0"/>
            </a:endParaRPr>
          </a:p>
          <a:p>
            <a:pPr algn="l">
              <a:lnSpc>
                <a:spcPct val="90000"/>
              </a:lnSpc>
              <a:defRPr/>
            </a:pPr>
            <a:endParaRPr lang="es-ES" sz="1600" b="1" dirty="0">
              <a:solidFill>
                <a:schemeClr val="tx2"/>
              </a:solidFill>
              <a:effectLst>
                <a:outerShdw blurRad="38100" dist="38100" dir="2700000" algn="tl">
                  <a:srgbClr val="C0C0C0"/>
                </a:outerShdw>
              </a:effectLst>
              <a:latin typeface="Arial Black" pitchFamily="34" charset="0"/>
            </a:endParaRPr>
          </a:p>
        </p:txBody>
      </p:sp>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7140" y="357416"/>
            <a:ext cx="670560" cy="670560"/>
          </a:xfrm>
          <a:prstGeom prst="rect">
            <a:avLst/>
          </a:prstGeom>
          <a:noFill/>
          <a:ln>
            <a:noFill/>
          </a:ln>
        </p:spPr>
      </p:pic>
    </p:spTree>
    <p:extLst>
      <p:ext uri="{BB962C8B-B14F-4D97-AF65-F5344CB8AC3E}">
        <p14:creationId xmlns:p14="http://schemas.microsoft.com/office/powerpoint/2010/main" val="2063631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2" descr="1036079_12473214 c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5"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4 Rectángulo"/>
              <p:cNvSpPr/>
              <p:nvPr/>
            </p:nvSpPr>
            <p:spPr>
              <a:xfrm>
                <a:off x="823239" y="476672"/>
                <a:ext cx="7056784" cy="5847755"/>
              </a:xfrm>
              <a:prstGeom prst="rect">
                <a:avLst/>
              </a:prstGeom>
            </p:spPr>
            <p:txBody>
              <a:bodyPr wrap="square">
                <a:spAutoFit/>
              </a:bodyPr>
              <a:lstStyle/>
              <a:p>
                <a:r>
                  <a:rPr lang="es-ES" dirty="0">
                    <a:solidFill>
                      <a:schemeClr val="tx2"/>
                    </a:solidFill>
                    <a:latin typeface="+mj-lt"/>
                  </a:rPr>
                  <a:t>A medida que has pasado por distintos cursos has conocido distintos conjuntos numéricos. Recordaremos algunos que ya has trabajado:</a:t>
                </a:r>
              </a:p>
              <a:p>
                <a:endParaRPr lang="es-ES" dirty="0">
                  <a:solidFill>
                    <a:schemeClr val="tx2"/>
                  </a:solidFill>
                  <a:latin typeface="+mj-lt"/>
                </a:endParaRPr>
              </a:p>
              <a:p>
                <a:endParaRPr lang="es-ES" dirty="0">
                  <a:solidFill>
                    <a:schemeClr val="tx2"/>
                  </a:solidFill>
                  <a:latin typeface="+mj-lt"/>
                </a:endParaRPr>
              </a:p>
              <a:p>
                <a:endParaRPr lang="es-ES" dirty="0">
                  <a:solidFill>
                    <a:schemeClr val="tx2"/>
                  </a:solidFill>
                  <a:latin typeface="+mj-lt"/>
                </a:endParaRPr>
              </a:p>
              <a:p>
                <a:endParaRPr lang="es-ES" dirty="0">
                  <a:solidFill>
                    <a:schemeClr val="tx2"/>
                  </a:solidFill>
                  <a:latin typeface="+mj-lt"/>
                </a:endParaRPr>
              </a:p>
              <a:p>
                <a:endParaRPr lang="es-ES" dirty="0">
                  <a:solidFill>
                    <a:schemeClr val="tx2"/>
                  </a:solidFill>
                  <a:latin typeface="+mj-lt"/>
                </a:endParaRPr>
              </a:p>
              <a:p>
                <a:endParaRPr lang="es-ES" dirty="0">
                  <a:solidFill>
                    <a:schemeClr val="tx2"/>
                  </a:solidFill>
                  <a:latin typeface="+mj-lt"/>
                </a:endParaRPr>
              </a:p>
              <a:p>
                <a:endParaRPr lang="es-ES" dirty="0">
                  <a:solidFill>
                    <a:schemeClr val="tx2"/>
                  </a:solidFill>
                  <a:latin typeface="+mj-lt"/>
                </a:endParaRPr>
              </a:p>
              <a:p>
                <a:endParaRPr lang="es-ES" dirty="0">
                  <a:solidFill>
                    <a:schemeClr val="tx2"/>
                  </a:solidFill>
                  <a:latin typeface="+mj-lt"/>
                </a:endParaRPr>
              </a:p>
              <a:p>
                <a:r>
                  <a:rPr lang="es-ES" dirty="0">
                    <a:solidFill>
                      <a:schemeClr val="tx2"/>
                    </a:solidFill>
                    <a:latin typeface="+mj-lt"/>
                  </a:rPr>
                  <a:t>Este año nos corresponde ver el conjunto de los </a:t>
                </a:r>
                <a:r>
                  <a:rPr lang="es-ES" dirty="0">
                    <a:solidFill>
                      <a:schemeClr val="accent2"/>
                    </a:solidFill>
                    <a:latin typeface="+mj-lt"/>
                  </a:rPr>
                  <a:t>Números Irracionales </a:t>
                </a:r>
                <a14:m>
                  <m:oMath xmlns:m="http://schemas.openxmlformats.org/officeDocument/2006/math">
                    <m:r>
                      <a:rPr lang="es-MX" b="0" i="0" smtClean="0">
                        <a:solidFill>
                          <a:schemeClr val="accent2"/>
                        </a:solidFill>
                        <a:latin typeface="Cambria Math" panose="02040503050406030204" pitchFamily="18" charset="0"/>
                        <a:ea typeface="Cambria Math"/>
                      </a:rPr>
                      <m:t>(</m:t>
                    </m:r>
                    <m:r>
                      <a:rPr lang="es-ES" b="0" i="1" smtClean="0">
                        <a:solidFill>
                          <a:schemeClr val="accent2"/>
                        </a:solidFill>
                        <a:latin typeface="Cambria Math" panose="02040503050406030204" pitchFamily="18" charset="0"/>
                        <a:ea typeface="Cambria Math"/>
                      </a:rPr>
                      <m:t>𝕀</m:t>
                    </m:r>
                    <m:r>
                      <a:rPr lang="es-MX" b="0" i="1" smtClean="0">
                        <a:solidFill>
                          <a:schemeClr val="accent2"/>
                        </a:solidFill>
                        <a:latin typeface="Cambria Math" panose="02040503050406030204" pitchFamily="18" charset="0"/>
                        <a:ea typeface="Cambria Math"/>
                      </a:rPr>
                      <m:t>)</m:t>
                    </m:r>
                  </m:oMath>
                </a14:m>
                <a:r>
                  <a:rPr lang="es-ES" dirty="0">
                    <a:solidFill>
                      <a:schemeClr val="tx2"/>
                    </a:solidFill>
                    <a:latin typeface="+mj-lt"/>
                  </a:rPr>
                  <a:t>, estos son aquellos que </a:t>
                </a:r>
                <a:r>
                  <a:rPr lang="es-ES" dirty="0">
                    <a:solidFill>
                      <a:schemeClr val="accent2"/>
                    </a:solidFill>
                    <a:latin typeface="+mj-lt"/>
                  </a:rPr>
                  <a:t>NO</a:t>
                </a:r>
                <a:r>
                  <a:rPr lang="es-ES" dirty="0">
                    <a:solidFill>
                      <a:schemeClr val="tx2"/>
                    </a:solidFill>
                    <a:latin typeface="+mj-lt"/>
                  </a:rPr>
                  <a:t> pueden representarse como una fracción, es decir, su representación decimal es infinita no periódica.</a:t>
                </a:r>
              </a:p>
              <a:p>
                <a:endParaRPr lang="es-ES" dirty="0">
                  <a:solidFill>
                    <a:schemeClr val="tx2"/>
                  </a:solidFill>
                  <a:latin typeface="+mj-lt"/>
                </a:endParaRPr>
              </a:p>
              <a:p>
                <a:r>
                  <a:rPr lang="es-ES" dirty="0">
                    <a:solidFill>
                      <a:schemeClr val="tx2"/>
                    </a:solidFill>
                    <a:latin typeface="+mj-lt"/>
                  </a:rPr>
                  <a:t>Ejemplo: El número </a:t>
                </a:r>
                <a14:m>
                  <m:oMath xmlns:m="http://schemas.openxmlformats.org/officeDocument/2006/math">
                    <m:r>
                      <a:rPr lang="es-ES" i="1" smtClean="0">
                        <a:solidFill>
                          <a:schemeClr val="tx2"/>
                        </a:solidFill>
                        <a:latin typeface="Cambria Math" panose="02040503050406030204" pitchFamily="18" charset="0"/>
                        <a:ea typeface="Cambria Math"/>
                      </a:rPr>
                      <m:t>𝜋</m:t>
                    </m:r>
                    <m:r>
                      <a:rPr lang="es-MX" b="0" i="1" smtClean="0">
                        <a:solidFill>
                          <a:schemeClr val="tx2"/>
                        </a:solidFill>
                        <a:latin typeface="Cambria Math" panose="02040503050406030204" pitchFamily="18" charset="0"/>
                        <a:ea typeface="Cambria Math"/>
                      </a:rPr>
                      <m:t> </m:t>
                    </m:r>
                  </m:oMath>
                </a14:m>
                <a:r>
                  <a:rPr lang="es-ES" dirty="0">
                    <a:solidFill>
                      <a:schemeClr val="tx2"/>
                    </a:solidFill>
                    <a:latin typeface="+mj-lt"/>
                  </a:rPr>
                  <a:t>que aproximamos como 3,14</a:t>
                </a:r>
              </a:p>
              <a:p>
                <a:endParaRPr lang="es-ES" dirty="0">
                  <a:solidFill>
                    <a:schemeClr val="tx2"/>
                  </a:solidFill>
                  <a:latin typeface="+mj-lt"/>
                </a:endParaRPr>
              </a:p>
              <a:p>
                <a:r>
                  <a:rPr lang="es-ES" dirty="0">
                    <a:solidFill>
                      <a:schemeClr val="tx2"/>
                    </a:solidFill>
                    <a:latin typeface="+mj-lt"/>
                  </a:rPr>
                  <a:t>Este es un número irracional, ya que es un número decimal infinito</a:t>
                </a:r>
              </a:p>
              <a:p>
                <a:endParaRPr lang="es-ES" dirty="0">
                  <a:solidFill>
                    <a:schemeClr val="tx2"/>
                  </a:solidFill>
                  <a:latin typeface="+mj-lt"/>
                </a:endParaRPr>
              </a:p>
              <a:p>
                <a14:m>
                  <m:oMath xmlns:m="http://schemas.openxmlformats.org/officeDocument/2006/math">
                    <m:r>
                      <a:rPr lang="es-ES" i="1" smtClean="0">
                        <a:solidFill>
                          <a:schemeClr val="tx2"/>
                        </a:solidFill>
                        <a:latin typeface="Cambria Math" panose="02040503050406030204" pitchFamily="18" charset="0"/>
                        <a:ea typeface="Cambria Math"/>
                      </a:rPr>
                      <m:t>𝜋</m:t>
                    </m:r>
                  </m:oMath>
                </a14:m>
                <a:r>
                  <a:rPr lang="es-ES" dirty="0">
                    <a:solidFill>
                      <a:schemeClr val="tx2"/>
                    </a:solidFill>
                    <a:latin typeface="+mj-lt"/>
                  </a:rPr>
                  <a:t>:  3,1415926535897932384626433832795028841971… </a:t>
                </a:r>
              </a:p>
              <a:p>
                <a:r>
                  <a:rPr lang="es-ES" sz="1600" dirty="0">
                    <a:solidFill>
                      <a:schemeClr val="tx2"/>
                    </a:solidFill>
                    <a:latin typeface="Arial Black" pitchFamily="34" charset="0"/>
                  </a:rPr>
                  <a:t> </a:t>
                </a:r>
              </a:p>
              <a:p>
                <a:endParaRPr lang="es-ES" sz="1600" dirty="0">
                  <a:solidFill>
                    <a:schemeClr val="tx2"/>
                  </a:solidFill>
                  <a:latin typeface="Arial Black" pitchFamily="34" charset="0"/>
                </a:endParaRPr>
              </a:p>
            </p:txBody>
          </p:sp>
        </mc:Choice>
        <mc:Fallback xmlns="">
          <p:sp>
            <p:nvSpPr>
              <p:cNvPr id="5" name="4 Rectángulo"/>
              <p:cNvSpPr>
                <a:spLocks noRot="1" noChangeAspect="1" noMove="1" noResize="1" noEditPoints="1" noAdjustHandles="1" noChangeArrowheads="1" noChangeShapeType="1" noTextEdit="1"/>
              </p:cNvSpPr>
              <p:nvPr/>
            </p:nvSpPr>
            <p:spPr>
              <a:xfrm>
                <a:off x="823239" y="476672"/>
                <a:ext cx="7056784" cy="5847755"/>
              </a:xfrm>
              <a:prstGeom prst="rect">
                <a:avLst/>
              </a:prstGeom>
              <a:blipFill rotWithShape="1">
                <a:blip r:embed="rId3"/>
                <a:stretch>
                  <a:fillRect l="-691" t="-521" r="-1382"/>
                </a:stretch>
              </a:blipFill>
            </p:spPr>
            <p:txBody>
              <a:bodyPr/>
              <a:lstStyle/>
              <a:p>
                <a:r>
                  <a:rPr lang="es-CL">
                    <a:noFill/>
                  </a:rPr>
                  <a:t> </a:t>
                </a:r>
              </a:p>
            </p:txBody>
          </p:sp>
        </mc:Fallback>
      </mc:AlternateContent>
      <p:pic>
        <p:nvPicPr>
          <p:cNvPr id="6" name="Picture 2" descr="C:\Users\Ale\Desktop\Conjuntos.jpg"/>
          <p:cNvPicPr>
            <a:picLocks noChangeAspect="1" noChangeArrowheads="1"/>
          </p:cNvPicPr>
          <p:nvPr/>
        </p:nvPicPr>
        <p:blipFill rotWithShape="1">
          <a:blip r:embed="rId4">
            <a:extLst>
              <a:ext uri="{28A0092B-C50C-407E-A947-70E740481C1C}">
                <a14:useLocalDpi xmlns:a14="http://schemas.microsoft.com/office/drawing/2010/main" val="0"/>
              </a:ext>
            </a:extLst>
          </a:blip>
          <a:srcRect l="3910" t="33069" r="4155" b="16608"/>
          <a:stretch/>
        </p:blipFill>
        <p:spPr bwMode="auto">
          <a:xfrm>
            <a:off x="823239" y="1412776"/>
            <a:ext cx="4203291" cy="17255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5301207"/>
            <a:ext cx="812105" cy="678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7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0392" y="332656"/>
            <a:ext cx="670560" cy="670560"/>
          </a:xfrm>
          <a:prstGeom prst="rect">
            <a:avLst/>
          </a:prstGeom>
          <a:noFill/>
          <a:ln>
            <a:noFill/>
          </a:ln>
        </p:spPr>
      </p:pic>
    </p:spTree>
    <p:extLst>
      <p:ext uri="{BB962C8B-B14F-4D97-AF65-F5344CB8AC3E}">
        <p14:creationId xmlns:p14="http://schemas.microsoft.com/office/powerpoint/2010/main" val="969174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graphicFrame>
        <p:nvGraphicFramePr>
          <p:cNvPr id="6" name="5 Marcador de contenido"/>
          <p:cNvGraphicFramePr>
            <a:graphicFrameLocks noGrp="1"/>
          </p:cNvGraphicFramePr>
          <p:nvPr>
            <p:ph idx="1"/>
          </p:nvPr>
        </p:nvGraphicFramePr>
        <p:xfrm>
          <a:off x="3401695" y="3635343"/>
          <a:ext cx="2340610" cy="442278"/>
        </p:xfrm>
        <a:graphic>
          <a:graphicData uri="http://schemas.openxmlformats.org/drawingml/2006/table">
            <a:tbl>
              <a:tblPr firstRow="1" firstCol="1" bandRow="1">
                <a:tableStyleId>{5C22544A-7EE6-4342-B048-85BDC9FD1C3A}</a:tableStyleId>
              </a:tblPr>
              <a:tblGrid>
                <a:gridCol w="1689100">
                  <a:extLst>
                    <a:ext uri="{9D8B030D-6E8A-4147-A177-3AD203B41FA5}">
                      <a16:colId xmlns:a16="http://schemas.microsoft.com/office/drawing/2014/main" val="20000"/>
                    </a:ext>
                  </a:extLst>
                </a:gridCol>
                <a:gridCol w="651510">
                  <a:extLst>
                    <a:ext uri="{9D8B030D-6E8A-4147-A177-3AD203B41FA5}">
                      <a16:colId xmlns:a16="http://schemas.microsoft.com/office/drawing/2014/main" val="20001"/>
                    </a:ext>
                  </a:extLst>
                </a:gridCol>
              </a:tblGrid>
              <a:tr h="0">
                <a:tc>
                  <a:txBody>
                    <a:bodyPr/>
                    <a:lstStyle/>
                    <a:p>
                      <a:pPr>
                        <a:lnSpc>
                          <a:spcPct val="115000"/>
                        </a:lnSpc>
                        <a:spcAft>
                          <a:spcPts val="0"/>
                        </a:spcAft>
                      </a:pPr>
                      <a:r>
                        <a:rPr lang="es-CL" sz="1300">
                          <a:effectLst/>
                        </a:rPr>
                        <a:t>¿Qué debo saber?</a:t>
                      </a:r>
                      <a:r>
                        <a:rPr lang="es-CL" sz="1100">
                          <a:effectLst/>
                        </a:rPr>
                        <a:t> </a:t>
                      </a:r>
                    </a:p>
                    <a:p>
                      <a:pPr>
                        <a:lnSpc>
                          <a:spcPct val="115000"/>
                        </a:lnSpc>
                        <a:spcAft>
                          <a:spcPts val="0"/>
                        </a:spcAft>
                      </a:pPr>
                      <a:r>
                        <a:rPr lang="es-CL" sz="1300">
                          <a:effectLst/>
                        </a:rPr>
                        <a:t> </a:t>
                      </a:r>
                      <a:endParaRPr lang="es-CL" sz="1100">
                        <a:effectLst/>
                        <a:latin typeface="Calibri"/>
                        <a:ea typeface="Calibri"/>
                        <a:cs typeface="Times New Roman"/>
                      </a:endParaRPr>
                    </a:p>
                  </a:txBody>
                  <a:tcPr marL="68580" marR="68580" marT="0" marB="0"/>
                </a:tc>
                <a:tc>
                  <a:txBody>
                    <a:bodyPr/>
                    <a:lstStyle/>
                    <a:p>
                      <a:pPr>
                        <a:lnSpc>
                          <a:spcPct val="115000"/>
                        </a:lnSpc>
                        <a:spcAft>
                          <a:spcPts val="0"/>
                        </a:spcAft>
                      </a:pPr>
                      <a:endParaRPr lang="es-CL"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pic>
        <p:nvPicPr>
          <p:cNvPr id="4" name="Picture 2" descr="1036079_12473214 c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5"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4 CuadroTexto"/>
              <p:cNvSpPr txBox="1"/>
              <p:nvPr/>
            </p:nvSpPr>
            <p:spPr>
              <a:xfrm>
                <a:off x="578595" y="476672"/>
                <a:ext cx="7920880" cy="5856090"/>
              </a:xfrm>
              <a:prstGeom prst="rect">
                <a:avLst/>
              </a:prstGeom>
              <a:noFill/>
            </p:spPr>
            <p:txBody>
              <a:bodyPr wrap="square" rtlCol="0">
                <a:spAutoFit/>
              </a:bodyPr>
              <a:lstStyle/>
              <a:p>
                <a:r>
                  <a:rPr lang="es-MX" dirty="0">
                    <a:solidFill>
                      <a:schemeClr val="tx2"/>
                    </a:solidFill>
                  </a:rPr>
                  <a:t>Para  comenzar a trabajar en tu guía, te invito a que en ella vayas a la sección “</a:t>
                </a:r>
                <a:r>
                  <a:rPr lang="es-CL" b="1" dirty="0">
                    <a:solidFill>
                      <a:schemeClr val="tx2"/>
                    </a:solidFill>
                  </a:rPr>
                  <a:t>¿Qué debo saber?”</a:t>
                </a:r>
                <a:r>
                  <a:rPr lang="es-CL" dirty="0">
                    <a:solidFill>
                      <a:schemeClr val="tx2"/>
                    </a:solidFill>
                  </a:rPr>
                  <a:t> y recordar contenidos pasados que tendrás que ocupar en esta unidad. Al final de ésta parte, tendrás los resultados para verificar como vas. ¡No hagas trampa! </a:t>
                </a:r>
              </a:p>
              <a:p>
                <a:endParaRPr lang="es-MX" dirty="0">
                  <a:solidFill>
                    <a:schemeClr val="tx2"/>
                  </a:solidFill>
                </a:endParaRPr>
              </a:p>
              <a:p>
                <a:r>
                  <a:rPr lang="es-MX" dirty="0">
                    <a:solidFill>
                      <a:schemeClr val="tx2"/>
                    </a:solidFill>
                  </a:rPr>
                  <a:t>Posteriormente, realiza la sección “</a:t>
                </a:r>
                <a:r>
                  <a:rPr lang="es-CL" b="1" dirty="0">
                    <a:solidFill>
                      <a:schemeClr val="tx2"/>
                    </a:solidFill>
                  </a:rPr>
                  <a:t>Actividades de práctica”, </a:t>
                </a:r>
                <a:r>
                  <a:rPr lang="es-CL" dirty="0">
                    <a:solidFill>
                      <a:schemeClr val="tx2"/>
                    </a:solidFill>
                  </a:rPr>
                  <a:t>aquí ya tendrás que ocupar tus antiguos y tus nuevos conocimientos para resolver cada uno de los ítems.</a:t>
                </a:r>
              </a:p>
              <a:p>
                <a:r>
                  <a:rPr lang="es-MX" dirty="0">
                    <a:solidFill>
                      <a:schemeClr val="tx2"/>
                    </a:solidFill>
                  </a:rPr>
                  <a:t>En él por ejemplo, tendrás que clasificar a que conjunto numérico corresponde cada uno de los números entregados. Tendrás que recordar también las raíces cuadradas que viste el año pasado. Recuerda que las raíces están conectadas con las potencias, por lo tanto puedes escribir una como la otra y viceversa:</a:t>
                </a:r>
              </a:p>
              <a:p>
                <a:endParaRPr lang="es-MX" dirty="0">
                  <a:solidFill>
                    <a:schemeClr val="tx2"/>
                  </a:solidFill>
                </a:endParaRPr>
              </a:p>
              <a:p>
                <a:r>
                  <a:rPr lang="es-MX" dirty="0">
                    <a:solidFill>
                      <a:schemeClr val="tx2"/>
                    </a:solidFill>
                  </a:rPr>
                  <a:t>Ejemplo: </a:t>
                </a:r>
              </a:p>
              <a:p>
                <a:r>
                  <a:rPr lang="es-MX" dirty="0">
                    <a:solidFill>
                      <a:schemeClr val="tx2"/>
                    </a:solidFill>
                  </a:rPr>
                  <a:t>De Potencia a raíz                      </a:t>
                </a:r>
                <a14:m>
                  <m:oMath xmlns:m="http://schemas.openxmlformats.org/officeDocument/2006/math">
                    <m:rad>
                      <m:radPr>
                        <m:ctrlPr>
                          <a:rPr lang="es-CL" i="1">
                            <a:solidFill>
                              <a:schemeClr val="tx2"/>
                            </a:solidFill>
                            <a:latin typeface="Cambria Math" panose="02040503050406030204" pitchFamily="18" charset="0"/>
                          </a:rPr>
                        </m:ctrlPr>
                      </m:radPr>
                      <m:deg>
                        <m:r>
                          <a:rPr lang="es-CL">
                            <a:solidFill>
                              <a:schemeClr val="tx2"/>
                            </a:solidFill>
                            <a:latin typeface="Cambria Math" panose="02040503050406030204" pitchFamily="18" charset="0"/>
                          </a:rPr>
                          <m:t>2</m:t>
                        </m:r>
                      </m:deg>
                      <m:e>
                        <m:sSup>
                          <m:sSupPr>
                            <m:ctrlPr>
                              <a:rPr lang="es-CL" i="1">
                                <a:solidFill>
                                  <a:schemeClr val="tx2"/>
                                </a:solidFill>
                                <a:latin typeface="Cambria Math" panose="02040503050406030204" pitchFamily="18" charset="0"/>
                              </a:rPr>
                            </m:ctrlPr>
                          </m:sSupPr>
                          <m:e>
                            <m:r>
                              <a:rPr lang="es-CL">
                                <a:solidFill>
                                  <a:schemeClr val="tx2"/>
                                </a:solidFill>
                                <a:latin typeface="Cambria Math" panose="02040503050406030204" pitchFamily="18" charset="0"/>
                              </a:rPr>
                              <m:t>5</m:t>
                            </m:r>
                          </m:e>
                          <m:sup>
                            <m:r>
                              <a:rPr lang="es-CL">
                                <a:solidFill>
                                  <a:schemeClr val="tx2"/>
                                </a:solidFill>
                                <a:latin typeface="Cambria Math" panose="02040503050406030204" pitchFamily="18" charset="0"/>
                              </a:rPr>
                              <m:t>1</m:t>
                            </m:r>
                          </m:sup>
                        </m:sSup>
                      </m:e>
                    </m:rad>
                    <m:r>
                      <a:rPr lang="es-CL">
                        <a:solidFill>
                          <a:schemeClr val="tx2"/>
                        </a:solidFill>
                        <a:latin typeface="Cambria Math" panose="02040503050406030204" pitchFamily="18" charset="0"/>
                      </a:rPr>
                      <m:t>=</m:t>
                    </m:r>
                    <m:sSup>
                      <m:sSupPr>
                        <m:ctrlPr>
                          <a:rPr lang="es-CL" i="1">
                            <a:solidFill>
                              <a:schemeClr val="tx2"/>
                            </a:solidFill>
                            <a:latin typeface="Cambria Math" panose="02040503050406030204" pitchFamily="18" charset="0"/>
                          </a:rPr>
                        </m:ctrlPr>
                      </m:sSupPr>
                      <m:e>
                        <m:r>
                          <a:rPr lang="es-CL">
                            <a:solidFill>
                              <a:schemeClr val="tx2"/>
                            </a:solidFill>
                            <a:latin typeface="Cambria Math" panose="02040503050406030204" pitchFamily="18" charset="0"/>
                          </a:rPr>
                          <m:t>5</m:t>
                        </m:r>
                      </m:e>
                      <m:sup>
                        <m:r>
                          <m:rPr>
                            <m:nor/>
                          </m:rPr>
                          <a:rPr lang="es-CL" i="1">
                            <a:solidFill>
                              <a:schemeClr val="tx2"/>
                            </a:solidFill>
                          </a:rPr>
                          <m:t> </m:t>
                        </m:r>
                        <m:f>
                          <m:fPr>
                            <m:ctrlPr>
                              <a:rPr lang="es-CL" i="1">
                                <a:solidFill>
                                  <a:schemeClr val="tx2"/>
                                </a:solidFill>
                                <a:latin typeface="Cambria Math" panose="02040503050406030204" pitchFamily="18" charset="0"/>
                              </a:rPr>
                            </m:ctrlPr>
                          </m:fPr>
                          <m:num>
                            <m:r>
                              <a:rPr lang="es-CL">
                                <a:solidFill>
                                  <a:schemeClr val="tx2"/>
                                </a:solidFill>
                                <a:latin typeface="Cambria Math" panose="02040503050406030204" pitchFamily="18" charset="0"/>
                              </a:rPr>
                              <m:t>1</m:t>
                            </m:r>
                          </m:num>
                          <m:den>
                            <m:r>
                              <a:rPr lang="es-CL">
                                <a:solidFill>
                                  <a:schemeClr val="tx2"/>
                                </a:solidFill>
                                <a:latin typeface="Cambria Math" panose="02040503050406030204" pitchFamily="18" charset="0"/>
                              </a:rPr>
                              <m:t>2</m:t>
                            </m:r>
                          </m:den>
                        </m:f>
                      </m:sup>
                    </m:sSup>
                  </m:oMath>
                </a14:m>
                <a:endParaRPr lang="es-MX" dirty="0">
                  <a:solidFill>
                    <a:schemeClr val="tx2"/>
                  </a:solidFill>
                </a:endParaRPr>
              </a:p>
              <a:p>
                <a:endParaRPr lang="es-MX" dirty="0">
                  <a:solidFill>
                    <a:schemeClr val="tx2"/>
                  </a:solidFill>
                </a:endParaRPr>
              </a:p>
              <a:p>
                <a:r>
                  <a:rPr lang="es-MX" dirty="0">
                    <a:solidFill>
                      <a:schemeClr val="tx2"/>
                    </a:solidFill>
                  </a:rPr>
                  <a:t>De Raíz a Potencia                   </a:t>
                </a:r>
                <a14:m>
                  <m:oMath xmlns:m="http://schemas.openxmlformats.org/officeDocument/2006/math">
                    <m:sSup>
                      <m:sSupPr>
                        <m:ctrlPr>
                          <a:rPr lang="es-CL" i="1">
                            <a:solidFill>
                              <a:schemeClr val="tx2"/>
                            </a:solidFill>
                            <a:latin typeface="Cambria Math" panose="02040503050406030204" pitchFamily="18" charset="0"/>
                          </a:rPr>
                        </m:ctrlPr>
                      </m:sSupPr>
                      <m:e>
                        <m:r>
                          <a:rPr lang="es-CL">
                            <a:solidFill>
                              <a:schemeClr val="tx2"/>
                            </a:solidFill>
                            <a:latin typeface="Cambria Math" panose="02040503050406030204" pitchFamily="18" charset="0"/>
                          </a:rPr>
                          <m:t>11</m:t>
                        </m:r>
                      </m:e>
                      <m:sup>
                        <m:f>
                          <m:fPr>
                            <m:ctrlPr>
                              <a:rPr lang="es-CL" i="1">
                                <a:solidFill>
                                  <a:schemeClr val="tx2"/>
                                </a:solidFill>
                                <a:latin typeface="Cambria Math" panose="02040503050406030204" pitchFamily="18" charset="0"/>
                              </a:rPr>
                            </m:ctrlPr>
                          </m:fPr>
                          <m:num>
                            <m:r>
                              <a:rPr lang="es-CL">
                                <a:solidFill>
                                  <a:schemeClr val="tx2"/>
                                </a:solidFill>
                                <a:latin typeface="Cambria Math" panose="02040503050406030204" pitchFamily="18" charset="0"/>
                              </a:rPr>
                              <m:t>2</m:t>
                            </m:r>
                          </m:num>
                          <m:den>
                            <m:r>
                              <a:rPr lang="es-CL">
                                <a:solidFill>
                                  <a:schemeClr val="tx2"/>
                                </a:solidFill>
                                <a:latin typeface="Cambria Math" panose="02040503050406030204" pitchFamily="18" charset="0"/>
                              </a:rPr>
                              <m:t>3</m:t>
                            </m:r>
                          </m:den>
                        </m:f>
                      </m:sup>
                    </m:sSup>
                    <m:r>
                      <a:rPr lang="es-CL">
                        <a:solidFill>
                          <a:schemeClr val="tx2"/>
                        </a:solidFill>
                        <a:latin typeface="Cambria Math" panose="02040503050406030204" pitchFamily="18" charset="0"/>
                      </a:rPr>
                      <m:t>=</m:t>
                    </m:r>
                    <m:rad>
                      <m:radPr>
                        <m:ctrlPr>
                          <a:rPr lang="es-CL" i="1">
                            <a:solidFill>
                              <a:schemeClr val="tx2"/>
                            </a:solidFill>
                            <a:latin typeface="Cambria Math" panose="02040503050406030204" pitchFamily="18" charset="0"/>
                          </a:rPr>
                        </m:ctrlPr>
                      </m:radPr>
                      <m:deg>
                        <m:r>
                          <a:rPr lang="es-CL">
                            <a:solidFill>
                              <a:schemeClr val="tx2"/>
                            </a:solidFill>
                            <a:latin typeface="Cambria Math" panose="02040503050406030204" pitchFamily="18" charset="0"/>
                          </a:rPr>
                          <m:t>3</m:t>
                        </m:r>
                      </m:deg>
                      <m:e>
                        <m:sSup>
                          <m:sSupPr>
                            <m:ctrlPr>
                              <a:rPr lang="es-CL" i="1">
                                <a:solidFill>
                                  <a:schemeClr val="tx2"/>
                                </a:solidFill>
                                <a:latin typeface="Cambria Math" panose="02040503050406030204" pitchFamily="18" charset="0"/>
                              </a:rPr>
                            </m:ctrlPr>
                          </m:sSupPr>
                          <m:e>
                            <m:r>
                              <a:rPr lang="es-CL">
                                <a:solidFill>
                                  <a:schemeClr val="tx2"/>
                                </a:solidFill>
                                <a:latin typeface="Cambria Math" panose="02040503050406030204" pitchFamily="18" charset="0"/>
                              </a:rPr>
                              <m:t>11</m:t>
                            </m:r>
                          </m:e>
                          <m:sup>
                            <m:r>
                              <a:rPr lang="es-CL">
                                <a:solidFill>
                                  <a:schemeClr val="tx2"/>
                                </a:solidFill>
                                <a:latin typeface="Cambria Math" panose="02040503050406030204" pitchFamily="18" charset="0"/>
                              </a:rPr>
                              <m:t>2</m:t>
                            </m:r>
                          </m:sup>
                        </m:sSup>
                      </m:e>
                    </m:rad>
                  </m:oMath>
                </a14:m>
                <a:endParaRPr lang="es-MX" dirty="0">
                  <a:solidFill>
                    <a:schemeClr val="tx2"/>
                  </a:solidFill>
                </a:endParaRPr>
              </a:p>
              <a:p>
                <a:endParaRPr lang="es-MX" dirty="0"/>
              </a:p>
              <a:p>
                <a:r>
                  <a:rPr lang="es-MX" dirty="0">
                    <a:solidFill>
                      <a:schemeClr val="tx2"/>
                    </a:solidFill>
                  </a:rPr>
                  <a:t>! Recuerda verificar tus resultados ! </a:t>
                </a:r>
              </a:p>
              <a:p>
                <a:endParaRPr lang="es-CL" dirty="0"/>
              </a:p>
            </p:txBody>
          </p:sp>
        </mc:Choice>
        <mc:Fallback xmlns="">
          <p:sp>
            <p:nvSpPr>
              <p:cNvPr id="5" name="4 CuadroTexto"/>
              <p:cNvSpPr txBox="1">
                <a:spLocks noRot="1" noChangeAspect="1" noMove="1" noResize="1" noEditPoints="1" noAdjustHandles="1" noChangeArrowheads="1" noChangeShapeType="1" noTextEdit="1"/>
              </p:cNvSpPr>
              <p:nvPr/>
            </p:nvSpPr>
            <p:spPr>
              <a:xfrm>
                <a:off x="578595" y="476672"/>
                <a:ext cx="7920880" cy="5856090"/>
              </a:xfrm>
              <a:prstGeom prst="rect">
                <a:avLst/>
              </a:prstGeom>
              <a:blipFill rotWithShape="1">
                <a:blip r:embed="rId3"/>
                <a:stretch>
                  <a:fillRect l="-693" t="-520"/>
                </a:stretch>
              </a:blipFill>
            </p:spPr>
            <p:txBody>
              <a:bodyPr/>
              <a:lstStyle/>
              <a:p>
                <a:r>
                  <a:rPr lang="es-CL">
                    <a:noFill/>
                  </a:rPr>
                  <a:t> </a:t>
                </a:r>
              </a:p>
            </p:txBody>
          </p:sp>
        </mc:Fallback>
      </mc:AlternateContent>
      <p:cxnSp>
        <p:nvCxnSpPr>
          <p:cNvPr id="8" name="7 Conector recto de flecha"/>
          <p:cNvCxnSpPr/>
          <p:nvPr/>
        </p:nvCxnSpPr>
        <p:spPr>
          <a:xfrm>
            <a:off x="2555776" y="4581128"/>
            <a:ext cx="648072"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2555776" y="5301208"/>
            <a:ext cx="648072"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11" name="10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4195" y="260648"/>
            <a:ext cx="670560" cy="670560"/>
          </a:xfrm>
          <a:prstGeom prst="rect">
            <a:avLst/>
          </a:prstGeom>
          <a:noFill/>
          <a:ln>
            <a:noFill/>
          </a:ln>
        </p:spPr>
      </p:pic>
    </p:spTree>
    <p:extLst>
      <p:ext uri="{BB962C8B-B14F-4D97-AF65-F5344CB8AC3E}">
        <p14:creationId xmlns:p14="http://schemas.microsoft.com/office/powerpoint/2010/main" val="701769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685800" y="659273"/>
            <a:ext cx="7772400" cy="2481695"/>
          </a:xfrm>
        </p:spPr>
        <p:txBody>
          <a:bodyPr>
            <a:normAutofit/>
          </a:bodyPr>
          <a:lstStyle/>
          <a:p>
            <a:pPr algn="l"/>
            <a:br>
              <a:rPr lang="es-ES" sz="1600" b="1" dirty="0">
                <a:solidFill>
                  <a:schemeClr val="tx2"/>
                </a:solidFill>
                <a:effectLst>
                  <a:outerShdw blurRad="38100" dist="38100" dir="2700000" algn="tl">
                    <a:srgbClr val="C0C0C0"/>
                  </a:outerShdw>
                </a:effectLst>
                <a:latin typeface="Arial Black" pitchFamily="34" charset="0"/>
              </a:rPr>
            </a:br>
            <a:br>
              <a:rPr lang="es-ES" sz="1600" b="1" dirty="0">
                <a:solidFill>
                  <a:schemeClr val="tx2"/>
                </a:solidFill>
                <a:effectLst>
                  <a:outerShdw blurRad="38100" dist="38100" dir="2700000" algn="tl">
                    <a:srgbClr val="C0C0C0"/>
                  </a:outerShdw>
                </a:effectLst>
                <a:latin typeface="Arial Black" pitchFamily="34" charset="0"/>
              </a:rPr>
            </a:br>
            <a:endParaRPr lang="es-CL" sz="1600" dirty="0"/>
          </a:p>
        </p:txBody>
      </p:sp>
      <p:sp>
        <p:nvSpPr>
          <p:cNvPr id="7" name="6 Subtítulo"/>
          <p:cNvSpPr>
            <a:spLocks noGrp="1"/>
          </p:cNvSpPr>
          <p:nvPr>
            <p:ph type="subTitle" idx="1"/>
          </p:nvPr>
        </p:nvSpPr>
        <p:spPr/>
        <p:txBody>
          <a:bodyPr>
            <a:normAutofit/>
          </a:bodyPr>
          <a:lstStyle/>
          <a:p>
            <a:endParaRPr lang="es-CL" dirty="0"/>
          </a:p>
        </p:txBody>
      </p:sp>
      <p:sp>
        <p:nvSpPr>
          <p:cNvPr id="5" name="Rectangle 3"/>
          <p:cNvSpPr txBox="1">
            <a:spLocks noChangeArrowheads="1"/>
          </p:cNvSpPr>
          <p:nvPr/>
        </p:nvSpPr>
        <p:spPr>
          <a:xfrm>
            <a:off x="786747" y="692696"/>
            <a:ext cx="7560840" cy="576064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defRPr/>
            </a:pPr>
            <a:endParaRPr lang="es-ES" sz="1600" b="1" dirty="0">
              <a:solidFill>
                <a:schemeClr val="tx2"/>
              </a:solidFill>
              <a:effectLst>
                <a:outerShdw blurRad="38100" dist="38100" dir="2700000" algn="tl">
                  <a:srgbClr val="C0C0C0"/>
                </a:outerShdw>
              </a:effectLst>
              <a:latin typeface="Arial Black" pitchFamily="34" charset="0"/>
            </a:endParaRPr>
          </a:p>
          <a:p>
            <a:pPr algn="l">
              <a:lnSpc>
                <a:spcPct val="90000"/>
              </a:lnSpc>
              <a:defRPr/>
            </a:pPr>
            <a:endParaRPr lang="es-ES" sz="1600" b="1" dirty="0">
              <a:solidFill>
                <a:schemeClr val="tx2"/>
              </a:solidFill>
              <a:effectLst>
                <a:outerShdw blurRad="38100" dist="38100" dir="2700000" algn="tl">
                  <a:srgbClr val="C0C0C0"/>
                </a:outerShdw>
              </a:effectLst>
              <a:latin typeface="Arial Black" pitchFamily="34" charset="0"/>
            </a:endParaRPr>
          </a:p>
        </p:txBody>
      </p:sp>
      <p:pic>
        <p:nvPicPr>
          <p:cNvPr id="10" name="Picture 2" descr="1036079_12473214 c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5"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p:nvPr/>
        </p:nvSpPr>
        <p:spPr>
          <a:xfrm>
            <a:off x="786747" y="2465633"/>
            <a:ext cx="7776864" cy="1323439"/>
          </a:xfrm>
          <a:prstGeom prst="rect">
            <a:avLst/>
          </a:prstGeom>
          <a:noFill/>
        </p:spPr>
        <p:txBody>
          <a:bodyPr wrap="square" rtlCol="0">
            <a:spAutoFit/>
          </a:bodyPr>
          <a:lstStyle/>
          <a:p>
            <a:pPr algn="ctr"/>
            <a:r>
              <a:rPr lang="es-MX" sz="4000" b="1" dirty="0">
                <a:solidFill>
                  <a:schemeClr val="tx2"/>
                </a:solidFill>
              </a:rPr>
              <a:t>II Sección: </a:t>
            </a:r>
          </a:p>
          <a:p>
            <a:pPr algn="ctr"/>
            <a:r>
              <a:rPr lang="es-MX" sz="4000" b="1" dirty="0">
                <a:solidFill>
                  <a:schemeClr val="tx2"/>
                </a:solidFill>
              </a:rPr>
              <a:t>Raíces y Descomposición de raíces </a:t>
            </a:r>
            <a:endParaRPr lang="es-CL" sz="4000" b="1" dirty="0">
              <a:solidFill>
                <a:schemeClr val="tx2"/>
              </a:solidFill>
            </a:endParaRPr>
          </a:p>
        </p:txBody>
      </p:sp>
      <p:pic>
        <p:nvPicPr>
          <p:cNvPr id="12" name="11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2307" y="476672"/>
            <a:ext cx="670560" cy="670560"/>
          </a:xfrm>
          <a:prstGeom prst="rect">
            <a:avLst/>
          </a:prstGeom>
          <a:noFill/>
          <a:ln>
            <a:noFill/>
          </a:ln>
        </p:spPr>
      </p:pic>
    </p:spTree>
    <p:extLst>
      <p:ext uri="{BB962C8B-B14F-4D97-AF65-F5344CB8AC3E}">
        <p14:creationId xmlns:p14="http://schemas.microsoft.com/office/powerpoint/2010/main" val="206363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5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155" decel="100000"/>
                                        <p:tgtEl>
                                          <p:spTgt spid="10"/>
                                        </p:tgtEl>
                                      </p:cBhvr>
                                    </p:animEffect>
                                    <p:animScale>
                                      <p:cBhvr>
                                        <p:cTn id="12" dur="1155" decel="100000"/>
                                        <p:tgtEl>
                                          <p:spTgt spid="10"/>
                                        </p:tgtEl>
                                      </p:cBhvr>
                                      <p:from x="10000" y="10000"/>
                                      <p:to x="200000" y="450000"/>
                                    </p:animScale>
                                    <p:animScale>
                                      <p:cBhvr>
                                        <p:cTn id="13" dur="1845" accel="100000" fill="hold">
                                          <p:stCondLst>
                                            <p:cond delay="1155"/>
                                          </p:stCondLst>
                                        </p:cTn>
                                        <p:tgtEl>
                                          <p:spTgt spid="10"/>
                                        </p:tgtEl>
                                      </p:cBhvr>
                                      <p:from x="200000" y="450000"/>
                                      <p:to x="100000" y="100000"/>
                                    </p:animScale>
                                    <p:set>
                                      <p:cBhvr>
                                        <p:cTn id="14" dur="1155" fill="hold"/>
                                        <p:tgtEl>
                                          <p:spTgt spid="10"/>
                                        </p:tgtEl>
                                        <p:attrNameLst>
                                          <p:attrName>ppt_x</p:attrName>
                                        </p:attrNameLst>
                                      </p:cBhvr>
                                      <p:to>
                                        <p:strVal val="(0.5)"/>
                                      </p:to>
                                    </p:set>
                                    <p:anim from="(0.5)" to="(#ppt_x)" calcmode="lin" valueType="num">
                                      <p:cBhvr>
                                        <p:cTn id="15" dur="1845" accel="100000" fill="hold">
                                          <p:stCondLst>
                                            <p:cond delay="1155"/>
                                          </p:stCondLst>
                                        </p:cTn>
                                        <p:tgtEl>
                                          <p:spTgt spid="10"/>
                                        </p:tgtEl>
                                        <p:attrNameLst>
                                          <p:attrName>ppt_x</p:attrName>
                                        </p:attrNameLst>
                                      </p:cBhvr>
                                    </p:anim>
                                    <p:set>
                                      <p:cBhvr>
                                        <p:cTn id="16" dur="1155" fill="hold"/>
                                        <p:tgtEl>
                                          <p:spTgt spid="10"/>
                                        </p:tgtEl>
                                        <p:attrNameLst>
                                          <p:attrName>ppt_y</p:attrName>
                                        </p:attrNameLst>
                                      </p:cBhvr>
                                      <p:to>
                                        <p:strVal val="(#ppt_y+0.4)"/>
                                      </p:to>
                                    </p:set>
                                    <p:anim from="(#ppt_y+0.4)" to="(#ppt_y)" calcmode="lin" valueType="num">
                                      <p:cBhvr>
                                        <p:cTn id="17" dur="1845" accel="100000" fill="hold">
                                          <p:stCondLst>
                                            <p:cond delay="1155"/>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2" descr="1036079_12473214 c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5" y="-62823"/>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5 CuadroTexto"/>
              <p:cNvSpPr txBox="1"/>
              <p:nvPr/>
            </p:nvSpPr>
            <p:spPr>
              <a:xfrm>
                <a:off x="670812" y="476672"/>
                <a:ext cx="7848872" cy="2868542"/>
              </a:xfrm>
              <a:prstGeom prst="rect">
                <a:avLst/>
              </a:prstGeom>
              <a:noFill/>
            </p:spPr>
            <p:txBody>
              <a:bodyPr wrap="square" rtlCol="0">
                <a:spAutoFit/>
              </a:bodyPr>
              <a:lstStyle/>
              <a:p>
                <a:r>
                  <a:rPr lang="es-MX" dirty="0">
                    <a:solidFill>
                      <a:schemeClr val="tx2"/>
                    </a:solidFill>
                  </a:rPr>
                  <a:t>Recordando…</a:t>
                </a:r>
              </a:p>
              <a:p>
                <a:endParaRPr lang="es-MX" dirty="0">
                  <a:solidFill>
                    <a:schemeClr val="tx2"/>
                  </a:solidFill>
                </a:endParaRPr>
              </a:p>
              <a:p>
                <a:r>
                  <a:rPr lang="es-MX" dirty="0">
                    <a:solidFill>
                      <a:schemeClr val="tx2"/>
                    </a:solidFill>
                  </a:rPr>
                  <a:t>La raíz cuadrada de un número es ese valor especial que, cuando se lo multiplica por si mismo nos da el número original:</a:t>
                </a:r>
              </a:p>
              <a:p>
                <a:endParaRPr lang="es-MX" dirty="0">
                  <a:solidFill>
                    <a:schemeClr val="tx2"/>
                  </a:solidFill>
                </a:endParaRPr>
              </a:p>
              <a:p>
                <a:r>
                  <a:rPr lang="es-MX" dirty="0">
                    <a:solidFill>
                      <a:schemeClr val="tx2"/>
                    </a:solidFill>
                  </a:rPr>
                  <a:t>Ejemplo: 4 x 4 = 16 , entonces la raíz cuadrada de 16 es 4.</a:t>
                </a:r>
              </a:p>
              <a:p>
                <a:endParaRPr lang="es-MX" dirty="0">
                  <a:solidFill>
                    <a:schemeClr val="tx2"/>
                  </a:solidFill>
                </a:endParaRPr>
              </a:p>
              <a:p>
                <a14:m>
                  <m:oMath xmlns:m="http://schemas.openxmlformats.org/officeDocument/2006/math">
                    <m:rad>
                      <m:radPr>
                        <m:degHide m:val="on"/>
                        <m:ctrlPr>
                          <a:rPr lang="es-CL" i="1">
                            <a:solidFill>
                              <a:schemeClr val="tx2"/>
                            </a:solidFill>
                            <a:latin typeface="Cambria Math" panose="02040503050406030204" pitchFamily="18" charset="0"/>
                          </a:rPr>
                        </m:ctrlPr>
                      </m:radPr>
                      <m:deg/>
                      <m:e>
                        <m:r>
                          <a:rPr lang="es-CL" i="1">
                            <a:solidFill>
                              <a:schemeClr val="tx2"/>
                            </a:solidFill>
                            <a:latin typeface="Cambria Math" panose="02040503050406030204" pitchFamily="18" charset="0"/>
                          </a:rPr>
                          <m:t>𝑥</m:t>
                        </m:r>
                      </m:e>
                    </m:rad>
                    <m:r>
                      <a:rPr lang="es-CL">
                        <a:solidFill>
                          <a:schemeClr val="tx2"/>
                        </a:solidFill>
                        <a:latin typeface="Cambria Math" panose="02040503050406030204" pitchFamily="18" charset="0"/>
                      </a:rPr>
                      <m:t>=</m:t>
                    </m:r>
                    <m:sSup>
                      <m:sSupPr>
                        <m:ctrlPr>
                          <a:rPr lang="es-CL" i="1">
                            <a:solidFill>
                              <a:schemeClr val="tx2"/>
                            </a:solidFill>
                            <a:latin typeface="Cambria Math" panose="02040503050406030204" pitchFamily="18" charset="0"/>
                          </a:rPr>
                        </m:ctrlPr>
                      </m:sSupPr>
                      <m:e>
                        <m:r>
                          <a:rPr lang="es-CL" i="1">
                            <a:solidFill>
                              <a:schemeClr val="tx2"/>
                            </a:solidFill>
                            <a:latin typeface="Cambria Math" panose="02040503050406030204" pitchFamily="18" charset="0"/>
                          </a:rPr>
                          <m:t>𝑥</m:t>
                        </m:r>
                      </m:e>
                      <m:sup>
                        <m:r>
                          <a:rPr lang="es-CL">
                            <a:solidFill>
                              <a:schemeClr val="tx2"/>
                            </a:solidFill>
                            <a:latin typeface="Cambria Math" panose="02040503050406030204" pitchFamily="18" charset="0"/>
                          </a:rPr>
                          <m:t>2</m:t>
                        </m:r>
                      </m:sup>
                    </m:sSup>
                  </m:oMath>
                </a14:m>
                <a:r>
                  <a:rPr lang="es-MX" dirty="0">
                    <a:solidFill>
                      <a:schemeClr val="tx2"/>
                    </a:solidFill>
                  </a:rPr>
                  <a:t>  Son operaciones inversas (opuestas)</a:t>
                </a:r>
              </a:p>
              <a:p>
                <a:endParaRPr lang="es-MX" dirty="0">
                  <a:solidFill>
                    <a:schemeClr val="tx2"/>
                  </a:solidFill>
                </a:endParaRPr>
              </a:p>
              <a:p>
                <a:r>
                  <a:rPr lang="es-MX" dirty="0">
                    <a:solidFill>
                      <a:schemeClr val="tx2"/>
                    </a:solidFill>
                  </a:rPr>
                  <a:t>Las partes de una raíz son:</a:t>
                </a:r>
              </a:p>
            </p:txBody>
          </p:sp>
        </mc:Choice>
        <mc:Fallback xmlns="">
          <p:sp>
            <p:nvSpPr>
              <p:cNvPr id="6" name="5 CuadroTexto"/>
              <p:cNvSpPr txBox="1">
                <a:spLocks noRot="1" noChangeAspect="1" noMove="1" noResize="1" noEditPoints="1" noAdjustHandles="1" noChangeArrowheads="1" noChangeShapeType="1" noTextEdit="1"/>
              </p:cNvSpPr>
              <p:nvPr/>
            </p:nvSpPr>
            <p:spPr>
              <a:xfrm>
                <a:off x="670812" y="476672"/>
                <a:ext cx="7848872" cy="2868542"/>
              </a:xfrm>
              <a:prstGeom prst="rect">
                <a:avLst/>
              </a:prstGeom>
              <a:blipFill rotWithShape="1">
                <a:blip r:embed="rId3"/>
                <a:stretch>
                  <a:fillRect l="-621" t="-1062" b="-2335"/>
                </a:stretch>
              </a:blipFill>
            </p:spPr>
            <p:txBody>
              <a:bodyPr/>
              <a:lstStyle/>
              <a:p>
                <a:r>
                  <a:rPr lang="es-CL">
                    <a:noFill/>
                  </a:rPr>
                  <a:t> </a:t>
                </a:r>
              </a:p>
            </p:txBody>
          </p:sp>
        </mc:Fallback>
      </mc:AlternateContent>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1348" t="16282" r="11454" b="22219"/>
          <a:stretch/>
        </p:blipFill>
        <p:spPr bwMode="auto">
          <a:xfrm>
            <a:off x="1403648" y="3553516"/>
            <a:ext cx="2232248" cy="1603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4539034" y="3553516"/>
            <a:ext cx="3417341" cy="646331"/>
          </a:xfrm>
          <a:prstGeom prst="rect">
            <a:avLst/>
          </a:prstGeom>
          <a:noFill/>
        </p:spPr>
        <p:txBody>
          <a:bodyPr wrap="square" rtlCol="0">
            <a:spAutoFit/>
          </a:bodyPr>
          <a:lstStyle/>
          <a:p>
            <a:r>
              <a:rPr lang="es-MX" dirty="0">
                <a:solidFill>
                  <a:schemeClr val="tx2"/>
                </a:solidFill>
              </a:rPr>
              <a:t>OJO: El índice 2 se omite, no se coloca.</a:t>
            </a:r>
          </a:p>
        </p:txBody>
      </p:sp>
      <mc:AlternateContent xmlns:mc="http://schemas.openxmlformats.org/markup-compatibility/2006" xmlns:a14="http://schemas.microsoft.com/office/drawing/2010/main">
        <mc:Choice Requires="a14">
          <p:sp>
            <p:nvSpPr>
              <p:cNvPr id="11" name="10 CuadroTexto"/>
              <p:cNvSpPr txBox="1"/>
              <p:nvPr/>
            </p:nvSpPr>
            <p:spPr>
              <a:xfrm>
                <a:off x="4524385" y="4199847"/>
                <a:ext cx="3417340" cy="401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ctrlPr>
                            <a:rPr lang="es-CL" i="1" smtClean="0">
                              <a:solidFill>
                                <a:schemeClr val="tx2"/>
                              </a:solidFill>
                              <a:latin typeface="Cambria Math" panose="02040503050406030204" pitchFamily="18" charset="0"/>
                            </a:rPr>
                          </m:ctrlPr>
                        </m:radPr>
                        <m:deg>
                          <m:r>
                            <a:rPr lang="es-CL" i="1" smtClean="0">
                              <a:solidFill>
                                <a:schemeClr val="tx2"/>
                              </a:solidFill>
                              <a:latin typeface="Cambria Math"/>
                            </a:rPr>
                            <m:t>2</m:t>
                          </m:r>
                        </m:deg>
                        <m:e>
                          <m:r>
                            <a:rPr lang="es-MX" b="0" i="1" smtClean="0">
                              <a:solidFill>
                                <a:schemeClr val="tx2"/>
                              </a:solidFill>
                              <a:latin typeface="Cambria Math"/>
                            </a:rPr>
                            <m:t>9</m:t>
                          </m:r>
                        </m:e>
                      </m:rad>
                      <m:r>
                        <a:rPr lang="es-MX" b="0" i="1" smtClean="0">
                          <a:solidFill>
                            <a:schemeClr val="tx2"/>
                          </a:solidFill>
                          <a:latin typeface="Cambria Math"/>
                        </a:rPr>
                        <m:t>=</m:t>
                      </m:r>
                      <m:rad>
                        <m:radPr>
                          <m:degHide m:val="on"/>
                          <m:ctrlPr>
                            <a:rPr lang="es-MX" b="0" i="1" smtClean="0">
                              <a:solidFill>
                                <a:schemeClr val="tx2"/>
                              </a:solidFill>
                              <a:latin typeface="Cambria Math" panose="02040503050406030204" pitchFamily="18" charset="0"/>
                            </a:rPr>
                          </m:ctrlPr>
                        </m:radPr>
                        <m:deg/>
                        <m:e>
                          <m:r>
                            <a:rPr lang="es-MX" b="0" i="1" smtClean="0">
                              <a:solidFill>
                                <a:schemeClr val="tx2"/>
                              </a:solidFill>
                              <a:latin typeface="Cambria Math"/>
                            </a:rPr>
                            <m:t>9</m:t>
                          </m:r>
                        </m:e>
                      </m:rad>
                      <m:r>
                        <a:rPr lang="es-MX" b="0" i="1" smtClean="0">
                          <a:solidFill>
                            <a:schemeClr val="tx2"/>
                          </a:solidFill>
                          <a:latin typeface="Cambria Math"/>
                        </a:rPr>
                        <m:t>=3</m:t>
                      </m:r>
                    </m:oMath>
                  </m:oMathPara>
                </a14:m>
                <a:endParaRPr lang="es-CL" dirty="0">
                  <a:solidFill>
                    <a:schemeClr val="tx2"/>
                  </a:solidFill>
                </a:endParaRPr>
              </a:p>
            </p:txBody>
          </p:sp>
        </mc:Choice>
        <mc:Fallback xmlns="">
          <p:sp>
            <p:nvSpPr>
              <p:cNvPr id="11" name="10 CuadroTexto"/>
              <p:cNvSpPr txBox="1">
                <a:spLocks noRot="1" noChangeAspect="1" noMove="1" noResize="1" noEditPoints="1" noAdjustHandles="1" noChangeArrowheads="1" noChangeShapeType="1" noTextEdit="1"/>
              </p:cNvSpPr>
              <p:nvPr/>
            </p:nvSpPr>
            <p:spPr>
              <a:xfrm>
                <a:off x="4524385" y="4199847"/>
                <a:ext cx="3417340" cy="401970"/>
              </a:xfrm>
              <a:prstGeom prst="rect">
                <a:avLst/>
              </a:prstGeom>
              <a:blipFill rotWithShape="1">
                <a:blip r:embed="rId5"/>
                <a:stretch>
                  <a:fillRect/>
                </a:stretch>
              </a:blipFill>
            </p:spPr>
            <p:txBody>
              <a:bodyPr/>
              <a:lstStyle/>
              <a:p>
                <a:r>
                  <a:rPr lang="es-CL">
                    <a:noFill/>
                  </a:rPr>
                  <a:t> </a:t>
                </a:r>
              </a:p>
            </p:txBody>
          </p:sp>
        </mc:Fallback>
      </mc:AlternateContent>
      <p:pic>
        <p:nvPicPr>
          <p:cNvPr id="16" name="15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4404" y="332656"/>
            <a:ext cx="670560" cy="670560"/>
          </a:xfrm>
          <a:prstGeom prst="rect">
            <a:avLst/>
          </a:prstGeom>
          <a:noFill/>
          <a:ln>
            <a:noFill/>
          </a:ln>
        </p:spPr>
      </p:pic>
    </p:spTree>
    <p:extLst>
      <p:ext uri="{BB962C8B-B14F-4D97-AF65-F5344CB8AC3E}">
        <p14:creationId xmlns:p14="http://schemas.microsoft.com/office/powerpoint/2010/main" val="316913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55" decel="100000"/>
                                        <p:tgtEl>
                                          <p:spTgt spid="4"/>
                                        </p:tgtEl>
                                      </p:cBhvr>
                                    </p:animEffect>
                                    <p:animScale>
                                      <p:cBhvr>
                                        <p:cTn id="8" dur="1155" decel="100000"/>
                                        <p:tgtEl>
                                          <p:spTgt spid="4"/>
                                        </p:tgtEl>
                                      </p:cBhvr>
                                      <p:from x="10000" y="10000"/>
                                      <p:to x="200000" y="450000"/>
                                    </p:animScale>
                                    <p:animScale>
                                      <p:cBhvr>
                                        <p:cTn id="9" dur="1845" accel="100000" fill="hold">
                                          <p:stCondLst>
                                            <p:cond delay="1155"/>
                                          </p:stCondLst>
                                        </p:cTn>
                                        <p:tgtEl>
                                          <p:spTgt spid="4"/>
                                        </p:tgtEl>
                                      </p:cBhvr>
                                      <p:from x="200000" y="450000"/>
                                      <p:to x="100000" y="100000"/>
                                    </p:animScale>
                                    <p:set>
                                      <p:cBhvr>
                                        <p:cTn id="10" dur="1155" fill="hold"/>
                                        <p:tgtEl>
                                          <p:spTgt spid="4"/>
                                        </p:tgtEl>
                                        <p:attrNameLst>
                                          <p:attrName>ppt_x</p:attrName>
                                        </p:attrNameLst>
                                      </p:cBhvr>
                                      <p:to>
                                        <p:strVal val="(0.5)"/>
                                      </p:to>
                                    </p:set>
                                    <p:anim from="(0.5)" to="(#ppt_x)" calcmode="lin" valueType="num">
                                      <p:cBhvr>
                                        <p:cTn id="11" dur="1845" accel="100000" fill="hold">
                                          <p:stCondLst>
                                            <p:cond delay="1155"/>
                                          </p:stCondLst>
                                        </p:cTn>
                                        <p:tgtEl>
                                          <p:spTgt spid="4"/>
                                        </p:tgtEl>
                                        <p:attrNameLst>
                                          <p:attrName>ppt_x</p:attrName>
                                        </p:attrNameLst>
                                      </p:cBhvr>
                                    </p:anim>
                                    <p:set>
                                      <p:cBhvr>
                                        <p:cTn id="12" dur="1155" fill="hold"/>
                                        <p:tgtEl>
                                          <p:spTgt spid="4"/>
                                        </p:tgtEl>
                                        <p:attrNameLst>
                                          <p:attrName>ppt_y</p:attrName>
                                        </p:attrNameLst>
                                      </p:cBhvr>
                                      <p:to>
                                        <p:strVal val="(#ppt_y+0.4)"/>
                                      </p:to>
                                    </p:set>
                                    <p:anim from="(#ppt_y+0.4)" to="(#ppt_y)" calcmode="lin" valueType="num">
                                      <p:cBhvr>
                                        <p:cTn id="13" dur="1845" accel="100000" fill="hold">
                                          <p:stCondLst>
                                            <p:cond delay="115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2" descr="1036079_12473214 c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57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Resultado de imagen de existencia de raices"/>
          <p:cNvPicPr>
            <a:picLocks noChangeAspect="1" noChangeArrowheads="1"/>
          </p:cNvPicPr>
          <p:nvPr/>
        </p:nvPicPr>
        <p:blipFill rotWithShape="1">
          <a:blip r:embed="rId3">
            <a:extLst>
              <a:ext uri="{28A0092B-C50C-407E-A947-70E740481C1C}">
                <a14:useLocalDpi xmlns:a14="http://schemas.microsoft.com/office/drawing/2010/main" val="0"/>
              </a:ext>
            </a:extLst>
          </a:blip>
          <a:srcRect l="7951" t="18253" r="5812" b="8055"/>
          <a:stretch/>
        </p:blipFill>
        <p:spPr bwMode="auto">
          <a:xfrm>
            <a:off x="323528" y="1720039"/>
            <a:ext cx="3816860" cy="310684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23528" y="367634"/>
            <a:ext cx="3816860" cy="1384995"/>
          </a:xfrm>
          <a:prstGeom prst="rect">
            <a:avLst/>
          </a:prstGeom>
          <a:noFill/>
        </p:spPr>
        <p:txBody>
          <a:bodyPr wrap="square" rtlCol="0">
            <a:spAutoFit/>
          </a:bodyPr>
          <a:lstStyle/>
          <a:p>
            <a:r>
              <a:rPr lang="es-MX" sz="2400" dirty="0">
                <a:solidFill>
                  <a:schemeClr val="tx2"/>
                </a:solidFill>
              </a:rPr>
              <a:t>Condiciones de existencia de raíces con </a:t>
            </a:r>
            <a:r>
              <a:rPr lang="es-MX" sz="2400" dirty="0">
                <a:solidFill>
                  <a:schemeClr val="accent2"/>
                </a:solidFill>
              </a:rPr>
              <a:t>INDICE PAR</a:t>
            </a:r>
            <a:r>
              <a:rPr lang="es-MX" sz="2400" dirty="0">
                <a:solidFill>
                  <a:schemeClr val="tx2"/>
                </a:solidFill>
              </a:rPr>
              <a:t>:</a:t>
            </a:r>
          </a:p>
          <a:p>
            <a:endParaRPr lang="es-MX" dirty="0"/>
          </a:p>
          <a:p>
            <a:endParaRPr lang="es-MX" dirty="0"/>
          </a:p>
        </p:txBody>
      </p:sp>
      <p:sp>
        <p:nvSpPr>
          <p:cNvPr id="7" name="6 CuadroTexto"/>
          <p:cNvSpPr txBox="1"/>
          <p:nvPr/>
        </p:nvSpPr>
        <p:spPr>
          <a:xfrm>
            <a:off x="4579190" y="367634"/>
            <a:ext cx="3737226" cy="1107996"/>
          </a:xfrm>
          <a:prstGeom prst="rect">
            <a:avLst/>
          </a:prstGeom>
          <a:noFill/>
        </p:spPr>
        <p:txBody>
          <a:bodyPr wrap="square" rtlCol="0">
            <a:spAutoFit/>
          </a:bodyPr>
          <a:lstStyle/>
          <a:p>
            <a:r>
              <a:rPr lang="es-MX" sz="2400" dirty="0">
                <a:solidFill>
                  <a:schemeClr val="tx2"/>
                </a:solidFill>
              </a:rPr>
              <a:t>Condiciones de existencia de raíces con </a:t>
            </a:r>
            <a:r>
              <a:rPr lang="es-MX" sz="2400" dirty="0">
                <a:solidFill>
                  <a:schemeClr val="accent2"/>
                </a:solidFill>
              </a:rPr>
              <a:t>INDICE IMPAR</a:t>
            </a:r>
            <a:r>
              <a:rPr lang="es-MX" sz="2400" dirty="0">
                <a:solidFill>
                  <a:schemeClr val="tx2"/>
                </a:solidFill>
              </a:rPr>
              <a:t>:</a:t>
            </a:r>
          </a:p>
          <a:p>
            <a:endParaRPr lang="es-CL" dirty="0"/>
          </a:p>
        </p:txBody>
      </p:sp>
      <p:pic>
        <p:nvPicPr>
          <p:cNvPr id="9" name="Picture 2" descr="Resultado de imagen de existencia de raices"/>
          <p:cNvPicPr>
            <a:picLocks noChangeAspect="1" noChangeArrowheads="1"/>
          </p:cNvPicPr>
          <p:nvPr/>
        </p:nvPicPr>
        <p:blipFill rotWithShape="1">
          <a:blip r:embed="rId4">
            <a:extLst>
              <a:ext uri="{28A0092B-C50C-407E-A947-70E740481C1C}">
                <a14:useLocalDpi xmlns:a14="http://schemas.microsoft.com/office/drawing/2010/main" val="0"/>
              </a:ext>
            </a:extLst>
          </a:blip>
          <a:srcRect l="11283" t="18863" r="5368" b="21412"/>
          <a:stretch/>
        </p:blipFill>
        <p:spPr bwMode="auto">
          <a:xfrm>
            <a:off x="4431579" y="1752629"/>
            <a:ext cx="4032447" cy="2743561"/>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539552" y="5445224"/>
            <a:ext cx="7272808" cy="707886"/>
          </a:xfrm>
          <a:prstGeom prst="rect">
            <a:avLst/>
          </a:prstGeom>
          <a:noFill/>
        </p:spPr>
        <p:txBody>
          <a:bodyPr wrap="square" rtlCol="0">
            <a:spAutoFit/>
          </a:bodyPr>
          <a:lstStyle/>
          <a:p>
            <a:pPr algn="ctr"/>
            <a:r>
              <a:rPr lang="es-MX" sz="2000" dirty="0">
                <a:solidFill>
                  <a:schemeClr val="accent2"/>
                </a:solidFill>
              </a:rPr>
              <a:t>Con esta información te puedes dirigir a tu guía de aprendizaje en la II Sección, ítem 1 y 2 y realizarlos.</a:t>
            </a:r>
            <a:endParaRPr lang="es-CL" sz="2000" dirty="0">
              <a:solidFill>
                <a:schemeClr val="accent2"/>
              </a:solidFill>
            </a:endParaRPr>
          </a:p>
        </p:txBody>
      </p:sp>
      <p:pic>
        <p:nvPicPr>
          <p:cNvPr id="11" name="1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416" y="251072"/>
            <a:ext cx="670560" cy="670560"/>
          </a:xfrm>
          <a:prstGeom prst="rect">
            <a:avLst/>
          </a:prstGeom>
          <a:noFill/>
          <a:ln>
            <a:noFill/>
          </a:ln>
        </p:spPr>
      </p:pic>
    </p:spTree>
    <p:extLst>
      <p:ext uri="{BB962C8B-B14F-4D97-AF65-F5344CB8AC3E}">
        <p14:creationId xmlns:p14="http://schemas.microsoft.com/office/powerpoint/2010/main" val="268211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55" decel="100000"/>
                                        <p:tgtEl>
                                          <p:spTgt spid="4"/>
                                        </p:tgtEl>
                                      </p:cBhvr>
                                    </p:animEffect>
                                    <p:animScale>
                                      <p:cBhvr>
                                        <p:cTn id="8" dur="1155" decel="100000"/>
                                        <p:tgtEl>
                                          <p:spTgt spid="4"/>
                                        </p:tgtEl>
                                      </p:cBhvr>
                                      <p:from x="10000" y="10000"/>
                                      <p:to x="200000" y="450000"/>
                                    </p:animScale>
                                    <p:animScale>
                                      <p:cBhvr>
                                        <p:cTn id="9" dur="1845" accel="100000" fill="hold">
                                          <p:stCondLst>
                                            <p:cond delay="1155"/>
                                          </p:stCondLst>
                                        </p:cTn>
                                        <p:tgtEl>
                                          <p:spTgt spid="4"/>
                                        </p:tgtEl>
                                      </p:cBhvr>
                                      <p:from x="200000" y="450000"/>
                                      <p:to x="100000" y="100000"/>
                                    </p:animScale>
                                    <p:set>
                                      <p:cBhvr>
                                        <p:cTn id="10" dur="1155" fill="hold"/>
                                        <p:tgtEl>
                                          <p:spTgt spid="4"/>
                                        </p:tgtEl>
                                        <p:attrNameLst>
                                          <p:attrName>ppt_x</p:attrName>
                                        </p:attrNameLst>
                                      </p:cBhvr>
                                      <p:to>
                                        <p:strVal val="(0.5)"/>
                                      </p:to>
                                    </p:set>
                                    <p:anim from="(0.5)" to="(#ppt_x)" calcmode="lin" valueType="num">
                                      <p:cBhvr>
                                        <p:cTn id="11" dur="1845" accel="100000" fill="hold">
                                          <p:stCondLst>
                                            <p:cond delay="1155"/>
                                          </p:stCondLst>
                                        </p:cTn>
                                        <p:tgtEl>
                                          <p:spTgt spid="4"/>
                                        </p:tgtEl>
                                        <p:attrNameLst>
                                          <p:attrName>ppt_x</p:attrName>
                                        </p:attrNameLst>
                                      </p:cBhvr>
                                    </p:anim>
                                    <p:set>
                                      <p:cBhvr>
                                        <p:cTn id="12" dur="1155" fill="hold"/>
                                        <p:tgtEl>
                                          <p:spTgt spid="4"/>
                                        </p:tgtEl>
                                        <p:attrNameLst>
                                          <p:attrName>ppt_y</p:attrName>
                                        </p:attrNameLst>
                                      </p:cBhvr>
                                      <p:to>
                                        <p:strVal val="(#ppt_y+0.4)"/>
                                      </p:to>
                                    </p:set>
                                    <p:anim from="(#ppt_y+0.4)" to="(#ppt_y)" calcmode="lin" valueType="num">
                                      <p:cBhvr>
                                        <p:cTn id="13" dur="1845" accel="100000" fill="hold">
                                          <p:stCondLst>
                                            <p:cond delay="115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2" descr="1036079_12473214 c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5"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4 CuadroTexto"/>
              <p:cNvSpPr txBox="1"/>
              <p:nvPr/>
            </p:nvSpPr>
            <p:spPr>
              <a:xfrm>
                <a:off x="611560" y="692696"/>
                <a:ext cx="7920880" cy="4658583"/>
              </a:xfrm>
              <a:prstGeom prst="rect">
                <a:avLst/>
              </a:prstGeom>
              <a:noFill/>
            </p:spPr>
            <p:txBody>
              <a:bodyPr wrap="square" rtlCol="0">
                <a:spAutoFit/>
              </a:bodyPr>
              <a:lstStyle/>
              <a:p>
                <a:r>
                  <a:rPr lang="es-MX" sz="2700" dirty="0">
                    <a:solidFill>
                      <a:schemeClr val="tx2"/>
                    </a:solidFill>
                  </a:rPr>
                  <a:t>Descomposición de raíces:</a:t>
                </a:r>
              </a:p>
              <a:p>
                <a:endParaRPr lang="es-MX" sz="2700" dirty="0">
                  <a:solidFill>
                    <a:schemeClr val="tx2"/>
                  </a:solidFill>
                </a:endParaRPr>
              </a:p>
              <a:p>
                <a:r>
                  <a:rPr lang="es-MX" sz="2000" dirty="0">
                    <a:solidFill>
                      <a:schemeClr val="tx2"/>
                    </a:solidFill>
                  </a:rPr>
                  <a:t>Ya conoces las raíces cuadradas, pero ahora aprenderás como descomponer raíces que no son exactas.</a:t>
                </a:r>
              </a:p>
              <a:p>
                <a:endParaRPr lang="es-MX" sz="2000" dirty="0">
                  <a:solidFill>
                    <a:schemeClr val="tx2"/>
                  </a:solidFill>
                </a:endParaRPr>
              </a:p>
              <a:p>
                <a:r>
                  <a:rPr lang="es-MX" sz="2000" dirty="0">
                    <a:solidFill>
                      <a:schemeClr val="tx2"/>
                    </a:solidFill>
                  </a:rPr>
                  <a:t>El truco es que debes reconocer dos números que multiplicados te den la cantidad del radicando (n° que está dentro de la raíz) e identificar que uno de ellos sea una raíz cuadrada, cúbica o a la cuarta según indique el índice de la raíz:</a:t>
                </a:r>
              </a:p>
              <a:p>
                <a:endParaRPr lang="es-MX" sz="2700" dirty="0">
                  <a:solidFill>
                    <a:schemeClr val="tx2"/>
                  </a:solidFill>
                </a:endParaRPr>
              </a:p>
              <a:p>
                <a:r>
                  <a:rPr lang="es-MX" sz="2700" dirty="0">
                    <a:solidFill>
                      <a:schemeClr val="tx2"/>
                    </a:solidFill>
                  </a:rPr>
                  <a:t>Ejemplo:   </a:t>
                </a:r>
                <a14:m>
                  <m:oMath xmlns:m="http://schemas.openxmlformats.org/officeDocument/2006/math">
                    <m:rad>
                      <m:radPr>
                        <m:degHide m:val="on"/>
                        <m:ctrlPr>
                          <a:rPr lang="es-CL" sz="2800" i="1">
                            <a:solidFill>
                              <a:schemeClr val="tx2"/>
                            </a:solidFill>
                            <a:latin typeface="Cambria Math" panose="02040503050406030204" pitchFamily="18" charset="0"/>
                          </a:rPr>
                        </m:ctrlPr>
                      </m:radPr>
                      <m:deg/>
                      <m:e>
                        <m:r>
                          <a:rPr lang="es-CL" sz="2800">
                            <a:solidFill>
                              <a:schemeClr val="tx2"/>
                            </a:solidFill>
                            <a:latin typeface="Cambria Math" panose="02040503050406030204" pitchFamily="18" charset="0"/>
                          </a:rPr>
                          <m:t>8</m:t>
                        </m:r>
                      </m:e>
                    </m:rad>
                    <m:r>
                      <a:rPr lang="es-CL" sz="2800">
                        <a:solidFill>
                          <a:schemeClr val="tx2"/>
                        </a:solidFill>
                        <a:latin typeface="Cambria Math" panose="02040503050406030204" pitchFamily="18" charset="0"/>
                      </a:rPr>
                      <m:t>=</m:t>
                    </m:r>
                    <m:rad>
                      <m:radPr>
                        <m:degHide m:val="on"/>
                        <m:ctrlPr>
                          <a:rPr lang="es-CL" sz="2800" i="1">
                            <a:solidFill>
                              <a:schemeClr val="tx2"/>
                            </a:solidFill>
                            <a:latin typeface="Cambria Math" panose="02040503050406030204" pitchFamily="18" charset="0"/>
                          </a:rPr>
                        </m:ctrlPr>
                      </m:radPr>
                      <m:deg/>
                      <m:e>
                        <m:r>
                          <a:rPr lang="es-CL" sz="2800">
                            <a:solidFill>
                              <a:schemeClr val="tx2"/>
                            </a:solidFill>
                            <a:latin typeface="Cambria Math" panose="02040503050406030204" pitchFamily="18" charset="0"/>
                          </a:rPr>
                          <m:t>4</m:t>
                        </m:r>
                      </m:e>
                    </m:rad>
                    <m:r>
                      <m:rPr>
                        <m:nor/>
                      </m:rPr>
                      <a:rPr lang="es-CL" sz="2800" i="1">
                        <a:solidFill>
                          <a:schemeClr val="tx2"/>
                        </a:solidFill>
                      </a:rPr>
                      <m:t> </m:t>
                    </m:r>
                    <m:r>
                      <a:rPr lang="es-CL" sz="2800">
                        <a:solidFill>
                          <a:schemeClr val="tx2"/>
                        </a:solidFill>
                        <a:latin typeface="Cambria Math" panose="02040503050406030204" pitchFamily="18" charset="0"/>
                      </a:rPr>
                      <m:t>·</m:t>
                    </m:r>
                    <m:r>
                      <m:rPr>
                        <m:nor/>
                      </m:rPr>
                      <a:rPr lang="es-CL" sz="2800" i="1">
                        <a:solidFill>
                          <a:schemeClr val="tx2"/>
                        </a:solidFill>
                      </a:rPr>
                      <m:t> </m:t>
                    </m:r>
                    <m:rad>
                      <m:radPr>
                        <m:degHide m:val="on"/>
                        <m:ctrlPr>
                          <a:rPr lang="es-CL" sz="2800" i="1">
                            <a:solidFill>
                              <a:schemeClr val="tx2"/>
                            </a:solidFill>
                            <a:latin typeface="Cambria Math" panose="02040503050406030204" pitchFamily="18" charset="0"/>
                          </a:rPr>
                        </m:ctrlPr>
                      </m:radPr>
                      <m:deg/>
                      <m:e>
                        <m:r>
                          <a:rPr lang="es-CL" sz="2800">
                            <a:solidFill>
                              <a:schemeClr val="tx2"/>
                            </a:solidFill>
                            <a:latin typeface="Cambria Math" panose="02040503050406030204" pitchFamily="18" charset="0"/>
                          </a:rPr>
                          <m:t>2</m:t>
                        </m:r>
                      </m:e>
                    </m:rad>
                    <m:r>
                      <a:rPr lang="es-CL" sz="2800">
                        <a:solidFill>
                          <a:schemeClr val="tx2"/>
                        </a:solidFill>
                        <a:latin typeface="Cambria Math" panose="02040503050406030204" pitchFamily="18" charset="0"/>
                      </a:rPr>
                      <m:t>=2⋅</m:t>
                    </m:r>
                    <m:rad>
                      <m:radPr>
                        <m:degHide m:val="on"/>
                        <m:ctrlPr>
                          <a:rPr lang="es-CL" sz="2800" i="1">
                            <a:solidFill>
                              <a:schemeClr val="tx2"/>
                            </a:solidFill>
                            <a:latin typeface="Cambria Math" panose="02040503050406030204" pitchFamily="18" charset="0"/>
                          </a:rPr>
                        </m:ctrlPr>
                      </m:radPr>
                      <m:deg/>
                      <m:e>
                        <m:r>
                          <a:rPr lang="es-CL" sz="2800">
                            <a:solidFill>
                              <a:schemeClr val="tx2"/>
                            </a:solidFill>
                            <a:latin typeface="Cambria Math" panose="02040503050406030204" pitchFamily="18" charset="0"/>
                          </a:rPr>
                          <m:t>2</m:t>
                        </m:r>
                      </m:e>
                    </m:rad>
                    <m:r>
                      <a:rPr lang="es-CL" sz="2800">
                        <a:solidFill>
                          <a:schemeClr val="tx2"/>
                        </a:solidFill>
                        <a:latin typeface="Cambria Math" panose="02040503050406030204" pitchFamily="18" charset="0"/>
                      </a:rPr>
                      <m:t>=2</m:t>
                    </m:r>
                    <m:rad>
                      <m:radPr>
                        <m:degHide m:val="on"/>
                        <m:ctrlPr>
                          <a:rPr lang="es-CL" sz="2800" i="1">
                            <a:solidFill>
                              <a:schemeClr val="tx2"/>
                            </a:solidFill>
                            <a:latin typeface="Cambria Math" panose="02040503050406030204" pitchFamily="18" charset="0"/>
                          </a:rPr>
                        </m:ctrlPr>
                      </m:radPr>
                      <m:deg/>
                      <m:e>
                        <m:r>
                          <a:rPr lang="es-CL" sz="2800">
                            <a:solidFill>
                              <a:schemeClr val="tx2"/>
                            </a:solidFill>
                            <a:latin typeface="Cambria Math" panose="02040503050406030204" pitchFamily="18" charset="0"/>
                          </a:rPr>
                          <m:t>2</m:t>
                        </m:r>
                      </m:e>
                    </m:rad>
                  </m:oMath>
                </a14:m>
                <a:endParaRPr lang="es-MX" sz="2800" dirty="0">
                  <a:solidFill>
                    <a:schemeClr val="tx2"/>
                  </a:solidFill>
                </a:endParaRPr>
              </a:p>
              <a:p>
                <a:endParaRPr lang="es-MX" sz="2700" dirty="0">
                  <a:solidFill>
                    <a:schemeClr val="tx2"/>
                  </a:solidFill>
                </a:endParaRPr>
              </a:p>
              <a:p>
                <a:endParaRPr lang="es-CL" dirty="0">
                  <a:solidFill>
                    <a:schemeClr val="tx2"/>
                  </a:solidFill>
                </a:endParaRPr>
              </a:p>
            </p:txBody>
          </p:sp>
        </mc:Choice>
        <mc:Fallback xmlns="">
          <p:sp>
            <p:nvSpPr>
              <p:cNvPr id="5" name="4 CuadroTexto"/>
              <p:cNvSpPr txBox="1">
                <a:spLocks noRot="1" noChangeAspect="1" noMove="1" noResize="1" noEditPoints="1" noAdjustHandles="1" noChangeArrowheads="1" noChangeShapeType="1" noTextEdit="1"/>
              </p:cNvSpPr>
              <p:nvPr/>
            </p:nvSpPr>
            <p:spPr>
              <a:xfrm>
                <a:off x="611560" y="692696"/>
                <a:ext cx="7920880" cy="4658583"/>
              </a:xfrm>
              <a:prstGeom prst="rect">
                <a:avLst/>
              </a:prstGeom>
              <a:blipFill rotWithShape="1">
                <a:blip r:embed="rId3"/>
                <a:stretch>
                  <a:fillRect l="-1385" t="-1047" r="-385"/>
                </a:stretch>
              </a:blipFill>
            </p:spPr>
            <p:txBody>
              <a:bodyPr/>
              <a:lstStyle/>
              <a:p>
                <a:r>
                  <a:rPr lang="es-CL">
                    <a:noFill/>
                  </a:rPr>
                  <a:t> </a:t>
                </a:r>
              </a:p>
            </p:txBody>
          </p:sp>
        </mc:Fallback>
      </mc:AlternateContent>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724604"/>
            <a:ext cx="3672408" cy="62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0392" y="357416"/>
            <a:ext cx="670560" cy="670560"/>
          </a:xfrm>
          <a:prstGeom prst="rect">
            <a:avLst/>
          </a:prstGeom>
          <a:noFill/>
          <a:ln>
            <a:noFill/>
          </a:ln>
        </p:spPr>
      </p:pic>
    </p:spTree>
    <p:extLst>
      <p:ext uri="{BB962C8B-B14F-4D97-AF65-F5344CB8AC3E}">
        <p14:creationId xmlns:p14="http://schemas.microsoft.com/office/powerpoint/2010/main" val="127704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55" decel="100000"/>
                                        <p:tgtEl>
                                          <p:spTgt spid="4"/>
                                        </p:tgtEl>
                                      </p:cBhvr>
                                    </p:animEffect>
                                    <p:animScale>
                                      <p:cBhvr>
                                        <p:cTn id="8" dur="1155" decel="100000"/>
                                        <p:tgtEl>
                                          <p:spTgt spid="4"/>
                                        </p:tgtEl>
                                      </p:cBhvr>
                                      <p:from x="10000" y="10000"/>
                                      <p:to x="200000" y="450000"/>
                                    </p:animScale>
                                    <p:animScale>
                                      <p:cBhvr>
                                        <p:cTn id="9" dur="1845" accel="100000" fill="hold">
                                          <p:stCondLst>
                                            <p:cond delay="1155"/>
                                          </p:stCondLst>
                                        </p:cTn>
                                        <p:tgtEl>
                                          <p:spTgt spid="4"/>
                                        </p:tgtEl>
                                      </p:cBhvr>
                                      <p:from x="200000" y="450000"/>
                                      <p:to x="100000" y="100000"/>
                                    </p:animScale>
                                    <p:set>
                                      <p:cBhvr>
                                        <p:cTn id="10" dur="1155" fill="hold"/>
                                        <p:tgtEl>
                                          <p:spTgt spid="4"/>
                                        </p:tgtEl>
                                        <p:attrNameLst>
                                          <p:attrName>ppt_x</p:attrName>
                                        </p:attrNameLst>
                                      </p:cBhvr>
                                      <p:to>
                                        <p:strVal val="(0.5)"/>
                                      </p:to>
                                    </p:set>
                                    <p:anim from="(0.5)" to="(#ppt_x)" calcmode="lin" valueType="num">
                                      <p:cBhvr>
                                        <p:cTn id="11" dur="1845" accel="100000" fill="hold">
                                          <p:stCondLst>
                                            <p:cond delay="1155"/>
                                          </p:stCondLst>
                                        </p:cTn>
                                        <p:tgtEl>
                                          <p:spTgt spid="4"/>
                                        </p:tgtEl>
                                        <p:attrNameLst>
                                          <p:attrName>ppt_x</p:attrName>
                                        </p:attrNameLst>
                                      </p:cBhvr>
                                    </p:anim>
                                    <p:set>
                                      <p:cBhvr>
                                        <p:cTn id="12" dur="1155" fill="hold"/>
                                        <p:tgtEl>
                                          <p:spTgt spid="4"/>
                                        </p:tgtEl>
                                        <p:attrNameLst>
                                          <p:attrName>ppt_y</p:attrName>
                                        </p:attrNameLst>
                                      </p:cBhvr>
                                      <p:to>
                                        <p:strVal val="(#ppt_y+0.4)"/>
                                      </p:to>
                                    </p:set>
                                    <p:anim from="(#ppt_y+0.4)" to="(#ppt_y)" calcmode="lin" valueType="num">
                                      <p:cBhvr>
                                        <p:cTn id="13" dur="1845" accel="100000" fill="hold">
                                          <p:stCondLst>
                                            <p:cond delay="115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1001</Words>
  <Application>Microsoft Office PowerPoint</Application>
  <PresentationFormat>Presentación en pantalla (4:3)</PresentationFormat>
  <Paragraphs>110</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Arial Black</vt:lpstr>
      <vt:lpstr>Calibri</vt:lpstr>
      <vt:lpstr>Cambria Math</vt:lpstr>
      <vt:lpstr>Tema de Office</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dc:creator>
  <cp:lastModifiedBy>Barbara Cuevas M</cp:lastModifiedBy>
  <cp:revision>23</cp:revision>
  <dcterms:created xsi:type="dcterms:W3CDTF">2020-03-18T12:41:12Z</dcterms:created>
  <dcterms:modified xsi:type="dcterms:W3CDTF">2020-03-18T21:49:22Z</dcterms:modified>
</cp:coreProperties>
</file>